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7" r:id="rId2"/>
    <p:sldId id="2298" r:id="rId3"/>
    <p:sldId id="2363" r:id="rId4"/>
    <p:sldId id="2401" r:id="rId5"/>
    <p:sldId id="2283" r:id="rId6"/>
    <p:sldId id="2386" r:id="rId7"/>
    <p:sldId id="693" r:id="rId8"/>
    <p:sldId id="718" r:id="rId9"/>
    <p:sldId id="384" r:id="rId10"/>
    <p:sldId id="567" r:id="rId11"/>
    <p:sldId id="698" r:id="rId12"/>
    <p:sldId id="568" r:id="rId13"/>
    <p:sldId id="771" r:id="rId14"/>
    <p:sldId id="385" r:id="rId15"/>
    <p:sldId id="702" r:id="rId16"/>
    <p:sldId id="2382" r:id="rId17"/>
    <p:sldId id="570" r:id="rId18"/>
    <p:sldId id="580" r:id="rId19"/>
    <p:sldId id="579" r:id="rId20"/>
    <p:sldId id="589" r:id="rId21"/>
    <p:sldId id="386" r:id="rId22"/>
    <p:sldId id="599" r:id="rId23"/>
    <p:sldId id="575" r:id="rId24"/>
    <p:sldId id="406" r:id="rId25"/>
    <p:sldId id="402" r:id="rId26"/>
    <p:sldId id="2392" r:id="rId27"/>
    <p:sldId id="538" r:id="rId28"/>
    <p:sldId id="462" r:id="rId29"/>
    <p:sldId id="480" r:id="rId30"/>
    <p:sldId id="481" r:id="rId31"/>
    <p:sldId id="511" r:id="rId32"/>
    <p:sldId id="512" r:id="rId33"/>
    <p:sldId id="514" r:id="rId34"/>
    <p:sldId id="2400" r:id="rId35"/>
    <p:sldId id="489" r:id="rId36"/>
    <p:sldId id="490" r:id="rId37"/>
    <p:sldId id="491" r:id="rId38"/>
    <p:sldId id="704" r:id="rId39"/>
    <p:sldId id="515" r:id="rId40"/>
    <p:sldId id="519" r:id="rId41"/>
    <p:sldId id="645" r:id="rId42"/>
    <p:sldId id="724" r:id="rId43"/>
    <p:sldId id="705" r:id="rId44"/>
    <p:sldId id="2393" r:id="rId45"/>
    <p:sldId id="648" r:id="rId46"/>
    <p:sldId id="520" r:id="rId47"/>
    <p:sldId id="532" r:id="rId48"/>
    <p:sldId id="527" r:id="rId49"/>
    <p:sldId id="533" r:id="rId50"/>
    <p:sldId id="655" r:id="rId51"/>
    <p:sldId id="523" r:id="rId52"/>
    <p:sldId id="667" r:id="rId53"/>
    <p:sldId id="660" r:id="rId54"/>
    <p:sldId id="727" r:id="rId55"/>
    <p:sldId id="646" r:id="rId56"/>
    <p:sldId id="706" r:id="rId57"/>
    <p:sldId id="671" r:id="rId58"/>
    <p:sldId id="529" r:id="rId59"/>
    <p:sldId id="530" r:id="rId60"/>
    <p:sldId id="2394" r:id="rId61"/>
    <p:sldId id="2395" r:id="rId62"/>
    <p:sldId id="728" r:id="rId63"/>
    <p:sldId id="669" r:id="rId64"/>
    <p:sldId id="729" r:id="rId65"/>
    <p:sldId id="730" r:id="rId66"/>
    <p:sldId id="670" r:id="rId67"/>
    <p:sldId id="716" r:id="rId68"/>
    <p:sldId id="731" r:id="rId69"/>
    <p:sldId id="752" r:id="rId70"/>
    <p:sldId id="354" r:id="rId71"/>
    <p:sldId id="261" r:id="rId72"/>
    <p:sldId id="263" r:id="rId73"/>
    <p:sldId id="264" r:id="rId74"/>
    <p:sldId id="284" r:id="rId75"/>
    <p:sldId id="2396" r:id="rId76"/>
    <p:sldId id="2387" r:id="rId77"/>
    <p:sldId id="719" r:id="rId78"/>
    <p:sldId id="2388" r:id="rId79"/>
    <p:sldId id="721" r:id="rId80"/>
    <p:sldId id="722" r:id="rId81"/>
    <p:sldId id="744" r:id="rId82"/>
    <p:sldId id="2397" r:id="rId83"/>
    <p:sldId id="707" r:id="rId84"/>
    <p:sldId id="525" r:id="rId85"/>
    <p:sldId id="524" r:id="rId86"/>
    <p:sldId id="674" r:id="rId87"/>
    <p:sldId id="748" r:id="rId88"/>
    <p:sldId id="717" r:id="rId89"/>
    <p:sldId id="675" r:id="rId90"/>
    <p:sldId id="753" r:id="rId91"/>
    <p:sldId id="740" r:id="rId92"/>
    <p:sldId id="741" r:id="rId93"/>
    <p:sldId id="772" r:id="rId94"/>
    <p:sldId id="742" r:id="rId95"/>
    <p:sldId id="2398" r:id="rId96"/>
    <p:sldId id="695" r:id="rId97"/>
    <p:sldId id="690" r:id="rId98"/>
    <p:sldId id="694" r:id="rId99"/>
    <p:sldId id="691" r:id="rId100"/>
    <p:sldId id="692" r:id="rId101"/>
    <p:sldId id="2389" r:id="rId102"/>
    <p:sldId id="696" r:id="rId103"/>
    <p:sldId id="697" r:id="rId104"/>
    <p:sldId id="739" r:id="rId105"/>
    <p:sldId id="526" r:id="rId106"/>
    <p:sldId id="2390" r:id="rId107"/>
    <p:sldId id="2403" r:id="rId108"/>
    <p:sldId id="2371" r:id="rId109"/>
    <p:sldId id="654" r:id="rId110"/>
    <p:sldId id="2402" r:id="rId111"/>
    <p:sldId id="266" r:id="rId112"/>
    <p:sldId id="267" r:id="rId113"/>
    <p:sldId id="268" r:id="rId114"/>
    <p:sldId id="2404" r:id="rId115"/>
    <p:sldId id="2375" r:id="rId11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7356" autoAdjust="0"/>
    <p:restoredTop sz="97840" autoAdjust="0"/>
  </p:normalViewPr>
  <p:slideViewPr>
    <p:cSldViewPr snapToGrid="0" snapToObjects="1">
      <p:cViewPr varScale="1">
        <p:scale>
          <a:sx n="227" d="100"/>
          <a:sy n="227" d="100"/>
        </p:scale>
        <p:origin x="384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2023-02-28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17</a:t>
            </a:fld>
            <a:endParaRPr lang="en-US"/>
          </a:p>
        </p:txBody>
      </p:sp>
    </p:spTree>
    <p:extLst>
      <p:ext uri="{BB962C8B-B14F-4D97-AF65-F5344CB8AC3E}">
        <p14:creationId xmlns:p14="http://schemas.microsoft.com/office/powerpoint/2010/main" val="3177522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21</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23</a:t>
            </a:fld>
            <a:endParaRPr lang="en-US"/>
          </a:p>
        </p:txBody>
      </p:sp>
    </p:spTree>
    <p:extLst>
      <p:ext uri="{BB962C8B-B14F-4D97-AF65-F5344CB8AC3E}">
        <p14:creationId xmlns:p14="http://schemas.microsoft.com/office/powerpoint/2010/main" val="2460867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B1C31-80D6-1C44-B9C3-B0DA09B0C6D4}" type="slidenum">
              <a:rPr lang="en-US" smtClean="0"/>
              <a:t>24</a:t>
            </a:fld>
            <a:endParaRPr lang="en-US"/>
          </a:p>
        </p:txBody>
      </p:sp>
    </p:spTree>
    <p:extLst>
      <p:ext uri="{BB962C8B-B14F-4D97-AF65-F5344CB8AC3E}">
        <p14:creationId xmlns:p14="http://schemas.microsoft.com/office/powerpoint/2010/main" val="2106010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B1C31-80D6-1C44-B9C3-B0DA09B0C6D4}" type="slidenum">
              <a:rPr lang="en-US" smtClean="0"/>
              <a:t>25</a:t>
            </a:fld>
            <a:endParaRPr lang="en-US"/>
          </a:p>
        </p:txBody>
      </p:sp>
    </p:spTree>
    <p:extLst>
      <p:ext uri="{BB962C8B-B14F-4D97-AF65-F5344CB8AC3E}">
        <p14:creationId xmlns:p14="http://schemas.microsoft.com/office/powerpoint/2010/main" val="18166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26</a:t>
            </a:fld>
            <a:endParaRPr lang="en-US"/>
          </a:p>
        </p:txBody>
      </p:sp>
    </p:spTree>
    <p:extLst>
      <p:ext uri="{BB962C8B-B14F-4D97-AF65-F5344CB8AC3E}">
        <p14:creationId xmlns:p14="http://schemas.microsoft.com/office/powerpoint/2010/main" val="117580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1645787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1BC9232-C6A9-4B67-838B-46CC1ED348E0}" type="slidenum">
              <a:rPr lang="en-US" smtClean="0"/>
              <a:pPr>
                <a:defRPr/>
              </a:pPr>
              <a:t>38</a:t>
            </a:fld>
            <a:endParaRPr lang="en-US"/>
          </a:p>
        </p:txBody>
      </p:sp>
    </p:spTree>
    <p:extLst>
      <p:ext uri="{BB962C8B-B14F-4D97-AF65-F5344CB8AC3E}">
        <p14:creationId xmlns:p14="http://schemas.microsoft.com/office/powerpoint/2010/main" val="65690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41</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7344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1B3E45F2-686C-4509-AAF7-ECB859BF958A}" type="slidenum">
              <a:rPr lang="en-US" sz="1400" b="0" smtClean="0">
                <a:solidFill>
                  <a:schemeClr val="tx1"/>
                </a:solidFill>
              </a:rPr>
              <a:pPr eaLnBrk="1" hangingPunct="1"/>
              <a:t>42</a:t>
            </a:fld>
            <a:endParaRPr lang="en-US" sz="1400" b="0">
              <a:solidFill>
                <a:schemeClr val="tx1"/>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078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8905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93585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C6AE6C45-A6CE-4206-BD3B-94C861CF4FBB}" type="slidenum">
              <a:rPr lang="en-US" sz="1400" b="0" smtClean="0">
                <a:solidFill>
                  <a:schemeClr val="tx1"/>
                </a:solidFill>
              </a:rPr>
              <a:pPr eaLnBrk="1" hangingPunct="1"/>
              <a:t>45</a:t>
            </a:fld>
            <a:endParaRPr lang="en-US" sz="1400" b="0">
              <a:solidFill>
                <a:schemeClr val="tx1"/>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55868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69DABE6-44B1-4455-914F-8EBA9E5F31D0}" type="slidenum">
              <a:rPr lang="en-US" sz="1400" b="0" smtClean="0">
                <a:solidFill>
                  <a:schemeClr val="tx1"/>
                </a:solidFill>
              </a:rPr>
              <a:pPr eaLnBrk="1" hangingPunct="1"/>
              <a:t>50</a:t>
            </a:fld>
            <a:endParaRPr lang="en-US" sz="1400" b="0">
              <a:solidFill>
                <a:schemeClr val="tx1"/>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67632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3705F22-E8F5-4B4A-83E6-4BFBD0634E4A}" type="slidenum">
              <a:rPr lang="en-US" sz="1400" b="0" smtClean="0">
                <a:solidFill>
                  <a:schemeClr val="tx1"/>
                </a:solidFill>
              </a:rPr>
              <a:pPr eaLnBrk="1" hangingPunct="1"/>
              <a:t>53</a:t>
            </a:fld>
            <a:endParaRPr lang="en-US" sz="1400" b="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24831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3705F22-E8F5-4B4A-83E6-4BFBD0634E4A}" type="slidenum">
              <a:rPr lang="en-US" sz="1400" b="0" smtClean="0">
                <a:solidFill>
                  <a:schemeClr val="tx1"/>
                </a:solidFill>
              </a:rPr>
              <a:pPr eaLnBrk="1" hangingPunct="1"/>
              <a:t>54</a:t>
            </a:fld>
            <a:endParaRPr lang="en-US" sz="1400" b="0">
              <a:solidFill>
                <a:schemeClr val="tx1"/>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2122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EE65E979-0BF1-4657-95CC-FE2BCC2FEFAC}" type="slidenum">
              <a:rPr lang="en-US" sz="1400" b="0" smtClean="0">
                <a:solidFill>
                  <a:schemeClr val="tx1"/>
                </a:solidFill>
              </a:rPr>
              <a:pPr eaLnBrk="1" hangingPunct="1"/>
              <a:t>55</a:t>
            </a:fld>
            <a:endParaRPr lang="en-US" sz="14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3236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DA6B9AD0-79F2-43CC-B896-6D3E20E0B814}" type="slidenum">
              <a:rPr lang="en-US" sz="1400" b="0" smtClean="0">
                <a:solidFill>
                  <a:schemeClr val="tx1"/>
                </a:solidFill>
              </a:rPr>
              <a:pPr eaLnBrk="1" hangingPunct="1"/>
              <a:t>60</a:t>
            </a:fld>
            <a:endParaRPr lang="en-US" sz="1400" b="0">
              <a:solidFill>
                <a:schemeClr val="tx1"/>
              </a:solidFill>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61347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b="1">
                <a:solidFill>
                  <a:srgbClr val="FFCC99"/>
                </a:solidFill>
                <a:latin typeface="Times New Roman" pitchFamily="18" charset="0"/>
              </a:defRPr>
            </a:lvl1pPr>
            <a:lvl2pPr marL="742950" indent="-285750" defTabSz="966788" eaLnBrk="0" hangingPunct="0">
              <a:defRPr sz="2400" b="1">
                <a:solidFill>
                  <a:srgbClr val="FFCC99"/>
                </a:solidFill>
                <a:latin typeface="Times New Roman" pitchFamily="18" charset="0"/>
              </a:defRPr>
            </a:lvl2pPr>
            <a:lvl3pPr marL="1143000" indent="-228600" defTabSz="966788" eaLnBrk="0" hangingPunct="0">
              <a:defRPr sz="2400" b="1">
                <a:solidFill>
                  <a:srgbClr val="FFCC99"/>
                </a:solidFill>
                <a:latin typeface="Times New Roman" pitchFamily="18" charset="0"/>
              </a:defRPr>
            </a:lvl3pPr>
            <a:lvl4pPr marL="1600200" indent="-228600" defTabSz="966788" eaLnBrk="0" hangingPunct="0">
              <a:defRPr sz="2400" b="1">
                <a:solidFill>
                  <a:srgbClr val="FFCC99"/>
                </a:solidFill>
                <a:latin typeface="Times New Roman" pitchFamily="18" charset="0"/>
              </a:defRPr>
            </a:lvl4pPr>
            <a:lvl5pPr marL="2057400" indent="-228600" defTabSz="966788" eaLnBrk="0" hangingPunct="0">
              <a:defRPr sz="2400" b="1">
                <a:solidFill>
                  <a:srgbClr val="FFCC99"/>
                </a:solidFill>
                <a:latin typeface="Times New Roman" pitchFamily="18" charset="0"/>
              </a:defRPr>
            </a:lvl5pPr>
            <a:lvl6pPr marL="2514600" indent="-228600" defTabSz="966788" eaLnBrk="0" fontAlgn="base" hangingPunct="0">
              <a:spcBef>
                <a:spcPct val="0"/>
              </a:spcBef>
              <a:spcAft>
                <a:spcPct val="0"/>
              </a:spcAft>
              <a:defRPr sz="2400" b="1">
                <a:solidFill>
                  <a:srgbClr val="FFCC99"/>
                </a:solidFill>
                <a:latin typeface="Times New Roman" pitchFamily="18" charset="0"/>
              </a:defRPr>
            </a:lvl6pPr>
            <a:lvl7pPr marL="2971800" indent="-228600" defTabSz="966788" eaLnBrk="0" fontAlgn="base" hangingPunct="0">
              <a:spcBef>
                <a:spcPct val="0"/>
              </a:spcBef>
              <a:spcAft>
                <a:spcPct val="0"/>
              </a:spcAft>
              <a:defRPr sz="2400" b="1">
                <a:solidFill>
                  <a:srgbClr val="FFCC99"/>
                </a:solidFill>
                <a:latin typeface="Times New Roman" pitchFamily="18" charset="0"/>
              </a:defRPr>
            </a:lvl7pPr>
            <a:lvl8pPr marL="3429000" indent="-228600" defTabSz="966788" eaLnBrk="0" fontAlgn="base" hangingPunct="0">
              <a:spcBef>
                <a:spcPct val="0"/>
              </a:spcBef>
              <a:spcAft>
                <a:spcPct val="0"/>
              </a:spcAft>
              <a:defRPr sz="2400" b="1">
                <a:solidFill>
                  <a:srgbClr val="FFCC99"/>
                </a:solidFill>
                <a:latin typeface="Times New Roman" pitchFamily="18" charset="0"/>
              </a:defRPr>
            </a:lvl8pPr>
            <a:lvl9pPr marL="3886200" indent="-228600" defTabSz="966788" eaLnBrk="0" fontAlgn="base" hangingPunct="0">
              <a:spcBef>
                <a:spcPct val="0"/>
              </a:spcBef>
              <a:spcAft>
                <a:spcPct val="0"/>
              </a:spcAft>
              <a:defRPr sz="2400" b="1">
                <a:solidFill>
                  <a:srgbClr val="FFCC99"/>
                </a:solidFill>
                <a:latin typeface="Times New Roman" pitchFamily="18" charset="0"/>
              </a:defRPr>
            </a:lvl9pPr>
          </a:lstStyle>
          <a:p>
            <a:pPr eaLnBrk="1" hangingPunct="1"/>
            <a:fld id="{A07A0199-502C-4391-BB2D-F08C30687C7B}" type="slidenum">
              <a:rPr lang="en-US" sz="1400" b="0" smtClean="0">
                <a:solidFill>
                  <a:schemeClr val="tx1"/>
                </a:solidFill>
              </a:rPr>
              <a:pPr eaLnBrk="1" hangingPunct="1"/>
              <a:t>61</a:t>
            </a:fld>
            <a:endParaRPr lang="en-US" sz="1400" b="0">
              <a:solidFill>
                <a:schemeClr val="tx1"/>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1408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Begin by talking about contributions made with directional antennas to allow co-existence on shared spectrum for battery operated NES</a:t>
            </a:r>
          </a:p>
          <a:p>
            <a:pPr marL="171450" indent="-171450">
              <a:buFontTx/>
              <a:buChar char="-"/>
            </a:pPr>
            <a:r>
              <a:rPr lang="en-US" dirty="0"/>
              <a:t>This work was done in the firs two and half years of my PhD studies</a:t>
            </a:r>
          </a:p>
        </p:txBody>
      </p:sp>
      <p:sp>
        <p:nvSpPr>
          <p:cNvPr id="4" name="Slide Number Placeholder 3"/>
          <p:cNvSpPr>
            <a:spLocks noGrp="1"/>
          </p:cNvSpPr>
          <p:nvPr>
            <p:ph type="sldNum" sz="quarter" idx="10"/>
          </p:nvPr>
        </p:nvSpPr>
        <p:spPr/>
        <p:txBody>
          <a:bodyPr/>
          <a:lstStyle/>
          <a:p>
            <a:fld id="{3075746C-E621-8E4B-8CC0-3BE97110A356}" type="slidenum">
              <a:rPr lang="en-US" smtClean="0"/>
              <a:t>70</a:t>
            </a:fld>
            <a:endParaRPr lang="en-US"/>
          </a:p>
        </p:txBody>
      </p:sp>
    </p:spTree>
    <p:extLst>
      <p:ext uri="{BB962C8B-B14F-4D97-AF65-F5344CB8AC3E}">
        <p14:creationId xmlns:p14="http://schemas.microsoft.com/office/powerpoint/2010/main" val="101333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255760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 Talk about what is directional antenna </a:t>
            </a:r>
            <a:endParaRPr lang="en-US" baseline="0" dirty="0"/>
          </a:p>
          <a:p>
            <a:r>
              <a:rPr lang="en-US" baseline="0" dirty="0"/>
              <a:t>A Directional antenna radiates or receives greater power in specific directions.</a:t>
            </a:r>
          </a:p>
          <a:p>
            <a:pPr marL="171450" indent="-171450">
              <a:buFontTx/>
              <a:buChar char="-"/>
            </a:pPr>
            <a:r>
              <a:rPr lang="en-US" baseline="0" dirty="0"/>
              <a:t>An ESD or Electronically Steerable Directional antennas is a type of </a:t>
            </a:r>
            <a:r>
              <a:rPr lang="en-US" baseline="0" dirty="0" err="1"/>
              <a:t>diretional</a:t>
            </a:r>
            <a:r>
              <a:rPr lang="en-US" baseline="0" dirty="0"/>
              <a:t> </a:t>
            </a:r>
            <a:r>
              <a:rPr lang="en-US" baseline="0" dirty="0" err="1"/>
              <a:t>antena</a:t>
            </a:r>
            <a:r>
              <a:rPr lang="en-US" baseline="0" dirty="0"/>
              <a:t> that allows the electronic control of the direction of  maximum antenna gain. One example of ESD antenna is the SPIDA which you can see in the slide. These antennas are </a:t>
            </a:r>
            <a:r>
              <a:rPr lang="en-US" baseline="0" dirty="0" err="1"/>
              <a:t>feasble</a:t>
            </a:r>
            <a:r>
              <a:rPr lang="en-US" baseline="0" dirty="0"/>
              <a:t>, simple and inexpensive. E.g., the SPIDA antenna you see on the slide can be configured to six possible antenna direction and costs only 5 USD to make.</a:t>
            </a:r>
          </a:p>
          <a:p>
            <a:pPr marL="171450" indent="-171450">
              <a:buFontTx/>
              <a:buChar char="-"/>
            </a:pPr>
            <a:r>
              <a:rPr lang="en-US" baseline="0" dirty="0"/>
              <a:t>Despite advantages offered by ESD antennas, they have not been widely used for NES. The protocols and insights from other wireless networks cannot be applied to NES as they are usually </a:t>
            </a:r>
            <a:r>
              <a:rPr lang="en-US" baseline="0" dirty="0" err="1"/>
              <a:t>multihop</a:t>
            </a:r>
            <a:r>
              <a:rPr lang="en-US" baseline="0" dirty="0"/>
              <a:t> in nature, and they present very different challenge as compared to 1-hop networks.</a:t>
            </a:r>
          </a:p>
          <a:p>
            <a:pPr marL="171450" indent="-171450">
              <a:buFontTx/>
              <a:buChar char="-"/>
            </a:pPr>
            <a:r>
              <a:rPr lang="en-US" baseline="0" dirty="0"/>
              <a:t> One of the reasons was lack of testbed to perform experiments with ESD antenna. Initial part of my </a:t>
            </a:r>
            <a:r>
              <a:rPr lang="en-US" baseline="0" dirty="0" err="1"/>
              <a:t>phd</a:t>
            </a:r>
            <a:r>
              <a:rPr lang="en-US" baseline="0" dirty="0"/>
              <a:t> studies looked at designing testbed of WSN nodes equipped with the SPIDA antenna.</a:t>
            </a:r>
          </a:p>
          <a:p>
            <a:endParaRPr lang="en-US" baseline="0" dirty="0"/>
          </a:p>
          <a:p>
            <a:r>
              <a:rPr lang="en-US" baseline="0" dirty="0"/>
              <a:t>Next we discuss two sensing and communication application we explored with the ESD antenna.</a:t>
            </a:r>
          </a:p>
          <a:p>
            <a:endParaRPr lang="en-US" baseline="0" dirty="0"/>
          </a:p>
          <a:p>
            <a:endParaRPr lang="en-US" baseline="0" dirty="0"/>
          </a:p>
          <a:p>
            <a:endParaRPr lang="en-US" dirty="0"/>
          </a:p>
        </p:txBody>
      </p:sp>
    </p:spTree>
    <p:extLst>
      <p:ext uri="{BB962C8B-B14F-4D97-AF65-F5344CB8AC3E}">
        <p14:creationId xmlns:p14="http://schemas.microsoft.com/office/powerpoint/2010/main" val="944281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Bulk data is traffic</a:t>
            </a:r>
            <a:r>
              <a:rPr lang="en-US" baseline="0" dirty="0"/>
              <a:t> pattern for many WSN applications, including for example volcano monitoring or structural health monitoring. The central feature of these applications is that there is large amount of sensed data that is collected and send over multi-hop low-powered wireless links to a powerful sink node for further processing. The directional antennas are beneficial for such applications as they increase the communication range at no additional energy cost, also bulk transmissions as they occupy channel for larger period of time are more severely affected by interference. However, in WSN there are no existing protocol to exploit this.</a:t>
            </a:r>
          </a:p>
          <a:p>
            <a:endParaRPr lang="en-US" dirty="0"/>
          </a:p>
        </p:txBody>
      </p:sp>
    </p:spTree>
    <p:extLst>
      <p:ext uri="{BB962C8B-B14F-4D97-AF65-F5344CB8AC3E}">
        <p14:creationId xmlns:p14="http://schemas.microsoft.com/office/powerpoint/2010/main" val="172625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So our main contribution in this work is we present a protocol called</a:t>
            </a:r>
            <a:r>
              <a:rPr lang="en-US" baseline="0" dirty="0"/>
              <a:t> DPT which leverages directional transmissions and receptions. We demonstrate that directional communication can reduce intra/inter path interference </a:t>
            </a:r>
            <a:r>
              <a:rPr lang="en-US" baseline="0" dirty="0" err="1"/>
              <a:t>signficiantly</a:t>
            </a:r>
            <a:r>
              <a:rPr lang="en-US" baseline="0" dirty="0"/>
              <a:t>.  We further </a:t>
            </a:r>
            <a:r>
              <a:rPr lang="en-US" baseline="0" dirty="0" err="1"/>
              <a:t>demontsrate</a:t>
            </a:r>
            <a:r>
              <a:rPr lang="en-US" baseline="0" dirty="0"/>
              <a:t> that this reduced </a:t>
            </a:r>
            <a:r>
              <a:rPr lang="en-US" baseline="0" dirty="0" err="1"/>
              <a:t>interapath</a:t>
            </a:r>
            <a:r>
              <a:rPr lang="en-US" baseline="0" dirty="0"/>
              <a:t> and </a:t>
            </a:r>
            <a:r>
              <a:rPr lang="en-US" baseline="0" dirty="0" err="1"/>
              <a:t>interpath</a:t>
            </a:r>
            <a:r>
              <a:rPr lang="en-US" baseline="0" dirty="0"/>
              <a:t> interference allows high throughput </a:t>
            </a:r>
            <a:r>
              <a:rPr lang="en-US" baseline="0" dirty="0" err="1"/>
              <a:t>multihop</a:t>
            </a:r>
            <a:r>
              <a:rPr lang="en-US" baseline="0" dirty="0"/>
              <a:t> transmissions to occur on one wireless channel. We also achieve the highest reported throughput in 802.15.4 </a:t>
            </a:r>
            <a:r>
              <a:rPr lang="en-US" baseline="0" dirty="0" err="1"/>
              <a:t>multihop</a:t>
            </a:r>
            <a:r>
              <a:rPr lang="en-US" baseline="0" dirty="0"/>
              <a:t> links.</a:t>
            </a:r>
          </a:p>
          <a:p>
            <a:endParaRPr lang="en-US" dirty="0"/>
          </a:p>
        </p:txBody>
      </p:sp>
    </p:spTree>
    <p:extLst>
      <p:ext uri="{BB962C8B-B14F-4D97-AF65-F5344CB8AC3E}">
        <p14:creationId xmlns:p14="http://schemas.microsoft.com/office/powerpoint/2010/main" val="595159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xfrm>
            <a:off x="2286000" y="514350"/>
            <a:ext cx="4572000" cy="2571750"/>
          </a:xfrm>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r>
              <a:t>We compare the performance of DPT to the state of the art in bulk forwarding in WSN. Since these existing protocols were not designed for ESD antennas,  we do not experimentally compare DPT with thesse protocols. We compare the performance of DPT with the highest reported throughput from their respective publications. As we see on the figure on the screen, DPT out performs all of the protocol in terms of highest throughput achieved for both single path and disjoint path. P3 is closest in terms of performance to DPT, however, unlike P3 we use only one wireless channel for bulk data transmission. </a:t>
            </a:r>
          </a:p>
        </p:txBody>
      </p:sp>
    </p:spTree>
    <p:extLst>
      <p:ext uri="{BB962C8B-B14F-4D97-AF65-F5344CB8AC3E}">
        <p14:creationId xmlns:p14="http://schemas.microsoft.com/office/powerpoint/2010/main" val="304856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75</a:t>
            </a:fld>
            <a:endParaRPr lang="en-US"/>
          </a:p>
        </p:txBody>
      </p:sp>
    </p:spTree>
    <p:extLst>
      <p:ext uri="{BB962C8B-B14F-4D97-AF65-F5344CB8AC3E}">
        <p14:creationId xmlns:p14="http://schemas.microsoft.com/office/powerpoint/2010/main" val="2249602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48213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03749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015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18248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9285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40051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89517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82</a:t>
            </a:fld>
            <a:endParaRPr lang="en-US"/>
          </a:p>
        </p:txBody>
      </p:sp>
    </p:spTree>
    <p:extLst>
      <p:ext uri="{BB962C8B-B14F-4D97-AF65-F5344CB8AC3E}">
        <p14:creationId xmlns:p14="http://schemas.microsoft.com/office/powerpoint/2010/main" val="965197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b="1" i="1">
                <a:solidFill>
                  <a:schemeClr val="tx1"/>
                </a:solidFill>
                <a:latin typeface="Baby Kruffy"/>
              </a:defRPr>
            </a:lvl1pPr>
            <a:lvl2pPr marL="785372" indent="-302066" eaLnBrk="0" hangingPunct="0">
              <a:defRPr sz="3400" b="1" i="1">
                <a:solidFill>
                  <a:schemeClr val="tx1"/>
                </a:solidFill>
                <a:latin typeface="Baby Kruffy"/>
              </a:defRPr>
            </a:lvl2pPr>
            <a:lvl3pPr marL="1208265" indent="-241653" eaLnBrk="0" hangingPunct="0">
              <a:defRPr sz="3400" b="1" i="1">
                <a:solidFill>
                  <a:schemeClr val="tx1"/>
                </a:solidFill>
                <a:latin typeface="Baby Kruffy"/>
              </a:defRPr>
            </a:lvl3pPr>
            <a:lvl4pPr marL="1691571" indent="-241653" eaLnBrk="0" hangingPunct="0">
              <a:defRPr sz="3400" b="1" i="1">
                <a:solidFill>
                  <a:schemeClr val="tx1"/>
                </a:solidFill>
                <a:latin typeface="Baby Kruffy"/>
              </a:defRPr>
            </a:lvl4pPr>
            <a:lvl5pPr marL="2174878" indent="-241653" eaLnBrk="0" hangingPunct="0">
              <a:defRPr sz="3400" b="1" i="1">
                <a:solidFill>
                  <a:schemeClr val="tx1"/>
                </a:solidFill>
                <a:latin typeface="Baby Kruffy"/>
              </a:defRPr>
            </a:lvl5pPr>
            <a:lvl6pPr marL="2658184" indent="-241653" eaLnBrk="0" fontAlgn="base" hangingPunct="0">
              <a:spcBef>
                <a:spcPct val="0"/>
              </a:spcBef>
              <a:spcAft>
                <a:spcPct val="0"/>
              </a:spcAft>
              <a:defRPr sz="3400" b="1" i="1">
                <a:solidFill>
                  <a:schemeClr val="tx1"/>
                </a:solidFill>
                <a:latin typeface="Baby Kruffy"/>
              </a:defRPr>
            </a:lvl6pPr>
            <a:lvl7pPr marL="3141490" indent="-241653" eaLnBrk="0" fontAlgn="base" hangingPunct="0">
              <a:spcBef>
                <a:spcPct val="0"/>
              </a:spcBef>
              <a:spcAft>
                <a:spcPct val="0"/>
              </a:spcAft>
              <a:defRPr sz="3400" b="1" i="1">
                <a:solidFill>
                  <a:schemeClr val="tx1"/>
                </a:solidFill>
                <a:latin typeface="Baby Kruffy"/>
              </a:defRPr>
            </a:lvl7pPr>
            <a:lvl8pPr marL="3624796" indent="-241653" eaLnBrk="0" fontAlgn="base" hangingPunct="0">
              <a:spcBef>
                <a:spcPct val="0"/>
              </a:spcBef>
              <a:spcAft>
                <a:spcPct val="0"/>
              </a:spcAft>
              <a:defRPr sz="3400" b="1" i="1">
                <a:solidFill>
                  <a:schemeClr val="tx1"/>
                </a:solidFill>
                <a:latin typeface="Baby Kruffy"/>
              </a:defRPr>
            </a:lvl8pPr>
            <a:lvl9pPr marL="4108102" indent="-241653" eaLnBrk="0" fontAlgn="base" hangingPunct="0">
              <a:spcBef>
                <a:spcPct val="0"/>
              </a:spcBef>
              <a:spcAft>
                <a:spcPct val="0"/>
              </a:spcAft>
              <a:defRPr sz="3400" b="1" i="1">
                <a:solidFill>
                  <a:schemeClr val="tx1"/>
                </a:solidFill>
                <a:latin typeface="Baby Kruffy"/>
              </a:defRPr>
            </a:lvl9pPr>
          </a:lstStyle>
          <a:p>
            <a:pPr eaLnBrk="1" hangingPunct="1"/>
            <a:r>
              <a:rPr lang="en-US" sz="1300" b="0" i="0">
                <a:latin typeface="Times New Roman" pitchFamily="18" charset="0"/>
              </a:rPr>
              <a:t>1.#</a:t>
            </a: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89449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86</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86</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86</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Times New Roman" pitchFamily="18" charset="0"/>
            </a:endParaRPr>
          </a:p>
        </p:txBody>
      </p:sp>
    </p:spTree>
    <p:extLst>
      <p:ext uri="{BB962C8B-B14F-4D97-AF65-F5344CB8AC3E}">
        <p14:creationId xmlns:p14="http://schemas.microsoft.com/office/powerpoint/2010/main" val="348730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E950E3F0-7F28-4755-9D8F-22C372752829}" type="slidenum">
              <a:rPr lang="en-US" smtClean="0">
                <a:solidFill>
                  <a:srgbClr val="000000"/>
                </a:solidFill>
                <a:latin typeface="Tahoma" pitchFamily="34" charset="0"/>
              </a:rPr>
              <a:pPr eaLnBrk="1" hangingPunct="1"/>
              <a:t>88</a:t>
            </a:fld>
            <a:endParaRPr lang="en-US">
              <a:solidFill>
                <a:srgbClr val="000000"/>
              </a:solidFill>
              <a:latin typeface="Tahoma" pitchFamily="34" charset="0"/>
            </a:endParaRPr>
          </a:p>
        </p:txBody>
      </p:sp>
      <p:sp>
        <p:nvSpPr>
          <p:cNvPr id="53251"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B71A5C11-C9D9-4D49-93AB-054798687720}"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88</a:t>
            </a:fld>
            <a:endParaRPr lang="en-US" sz="1200">
              <a:solidFill>
                <a:srgbClr val="000000"/>
              </a:solidFill>
              <a:latin typeface="Tahoma" pitchFamily="34" charset="0"/>
            </a:endParaRPr>
          </a:p>
        </p:txBody>
      </p:sp>
      <p:sp>
        <p:nvSpPr>
          <p:cNvPr id="53252"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4FFAB934-01FC-4297-AF91-DEBDC876BD8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88</a:t>
            </a:fld>
            <a:endParaRPr lang="en-US" sz="1200">
              <a:solidFill>
                <a:srgbClr val="000000"/>
              </a:solidFill>
              <a:latin typeface="Tahoma" pitchFamily="34" charset="0"/>
            </a:endParaRPr>
          </a:p>
        </p:txBody>
      </p:sp>
      <p:sp>
        <p:nvSpPr>
          <p:cNvPr id="53253"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4"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5"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3256"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3257"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Times New Roman" pitchFamily="18" charset="0"/>
            </a:endParaRPr>
          </a:p>
        </p:txBody>
      </p:sp>
    </p:spTree>
    <p:extLst>
      <p:ext uri="{BB962C8B-B14F-4D97-AF65-F5344CB8AC3E}">
        <p14:creationId xmlns:p14="http://schemas.microsoft.com/office/powerpoint/2010/main" val="3433090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eaLnBrk="1" hangingPunct="1"/>
            <a:fld id="{864303BE-B662-49DA-A7D1-7C583227899B}" type="slidenum">
              <a:rPr lang="en-US" smtClean="0">
                <a:solidFill>
                  <a:srgbClr val="000000"/>
                </a:solidFill>
                <a:latin typeface="Tahoma" pitchFamily="34" charset="0"/>
              </a:rPr>
              <a:pPr eaLnBrk="1" hangingPunct="1"/>
              <a:t>89</a:t>
            </a:fld>
            <a:endParaRPr lang="en-US">
              <a:solidFill>
                <a:srgbClr val="000000"/>
              </a:solidFill>
              <a:latin typeface="Tahoma" pitchFamily="34" charset="0"/>
            </a:endParaRPr>
          </a:p>
        </p:txBody>
      </p:sp>
      <p:sp>
        <p:nvSpPr>
          <p:cNvPr id="54275" name="Rectangle 8"/>
          <p:cNvSpPr txBox="1">
            <a:spLocks noGrp="1" noChangeArrowheads="1"/>
          </p:cNvSpPr>
          <p:nvPr/>
        </p:nvSpPr>
        <p:spPr bwMode="auto">
          <a:xfrm>
            <a:off x="4122057" y="9101138"/>
            <a:ext cx="3190724" cy="4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 pos="3619500" algn="l"/>
              </a:tabLst>
              <a:defRPr>
                <a:solidFill>
                  <a:schemeClr val="bg1"/>
                </a:solidFill>
                <a:latin typeface="Arial"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defRPr>
            </a:lvl9pPr>
          </a:lstStyle>
          <a:p>
            <a:pPr algn="r" eaLnBrk="1" hangingPunct="1">
              <a:spcBef>
                <a:spcPts val="300"/>
              </a:spcBef>
              <a:buClr>
                <a:srgbClr val="99CC00"/>
              </a:buClr>
              <a:buSzPct val="50000"/>
              <a:buFont typeface="Wingdings" pitchFamily="2" charset="2"/>
              <a:buChar char=""/>
            </a:pPr>
            <a:fld id="{DF9A305E-4D64-48A9-9DC3-FF73B456261D}" type="slidenum">
              <a:rPr lang="en-US" sz="1200">
                <a:solidFill>
                  <a:srgbClr val="000000"/>
                </a:solidFill>
                <a:latin typeface="Tahoma" pitchFamily="34" charset="0"/>
              </a:rPr>
              <a:pPr algn="r" eaLnBrk="1" hangingPunct="1">
                <a:spcBef>
                  <a:spcPts val="300"/>
                </a:spcBef>
                <a:buClr>
                  <a:srgbClr val="99CC00"/>
                </a:buClr>
                <a:buSzPct val="50000"/>
                <a:buFont typeface="Wingdings" pitchFamily="2" charset="2"/>
                <a:buChar char=""/>
              </a:pPr>
              <a:t>89</a:t>
            </a:fld>
            <a:endParaRPr lang="en-US" sz="1200">
              <a:solidFill>
                <a:srgbClr val="000000"/>
              </a:solidFill>
              <a:latin typeface="Tahoma" pitchFamily="34" charset="0"/>
            </a:endParaRPr>
          </a:p>
        </p:txBody>
      </p:sp>
      <p:sp>
        <p:nvSpPr>
          <p:cNvPr id="54276" name="Text Box 1"/>
          <p:cNvSpPr txBox="1">
            <a:spLocks noChangeArrowheads="1"/>
          </p:cNvSpPr>
          <p:nvPr/>
        </p:nvSpPr>
        <p:spPr bwMode="auto">
          <a:xfrm>
            <a:off x="4122057"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fld id="{004F5CF7-738D-4CED-AF07-748E2796509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89</a:t>
            </a:fld>
            <a:endParaRPr lang="en-US" sz="1200">
              <a:solidFill>
                <a:srgbClr val="000000"/>
              </a:solidFill>
              <a:latin typeface="Tahoma" pitchFamily="34" charset="0"/>
            </a:endParaRPr>
          </a:p>
        </p:txBody>
      </p:sp>
      <p:sp>
        <p:nvSpPr>
          <p:cNvPr id="54277" name="Text Box 2"/>
          <p:cNvSpPr txBox="1">
            <a:spLocks noChangeArrowheads="1"/>
          </p:cNvSpPr>
          <p:nvPr/>
        </p:nvSpPr>
        <p:spPr bwMode="auto">
          <a:xfrm>
            <a:off x="0" y="9101137"/>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4278" name="Text Box 3"/>
          <p:cNvSpPr txBox="1">
            <a:spLocks noChangeArrowheads="1"/>
          </p:cNvSpPr>
          <p:nvPr/>
        </p:nvSpPr>
        <p:spPr bwMode="auto">
          <a:xfrm>
            <a:off x="0"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4279" name="Text Box 4"/>
          <p:cNvSpPr txBox="1">
            <a:spLocks noChangeArrowheads="1"/>
          </p:cNvSpPr>
          <p:nvPr/>
        </p:nvSpPr>
        <p:spPr bwMode="auto">
          <a:xfrm>
            <a:off x="4122057" y="0"/>
            <a:ext cx="319314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54280" name="Text Box 5"/>
          <p:cNvSpPr txBox="1">
            <a:spLocks noChangeArrowheads="1"/>
          </p:cNvSpPr>
          <p:nvPr/>
        </p:nvSpPr>
        <p:spPr bwMode="auto">
          <a:xfrm>
            <a:off x="2264229" y="718841"/>
            <a:ext cx="2786743" cy="36004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defRPr>
            </a:lvl9pPr>
          </a:lstStyle>
          <a:p>
            <a:pPr eaLnBrk="1" hangingPunct="1"/>
            <a:endParaRPr lang="en-US"/>
          </a:p>
        </p:txBody>
      </p:sp>
      <p:sp>
        <p:nvSpPr>
          <p:cNvPr id="54281" name="Rectangle 6"/>
          <p:cNvSpPr>
            <a:spLocks noGrp="1" noChangeArrowheads="1"/>
          </p:cNvSpPr>
          <p:nvPr>
            <p:ph type="body"/>
          </p:nvPr>
        </p:nvSpPr>
        <p:spPr bwMode="auto">
          <a:xfrm>
            <a:off x="986972" y="4600575"/>
            <a:ext cx="5340048" cy="429845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atin typeface="Times New Roman" pitchFamily="18" charset="0"/>
            </a:endParaRPr>
          </a:p>
        </p:txBody>
      </p:sp>
    </p:spTree>
    <p:extLst>
      <p:ext uri="{BB962C8B-B14F-4D97-AF65-F5344CB8AC3E}">
        <p14:creationId xmlns:p14="http://schemas.microsoft.com/office/powerpoint/2010/main" val="3918113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93</a:t>
            </a:fld>
            <a:endParaRPr lang="en-US"/>
          </a:p>
        </p:txBody>
      </p:sp>
    </p:spTree>
    <p:extLst>
      <p:ext uri="{BB962C8B-B14F-4D97-AF65-F5344CB8AC3E}">
        <p14:creationId xmlns:p14="http://schemas.microsoft.com/office/powerpoint/2010/main" val="866686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95</a:t>
            </a:fld>
            <a:endParaRPr lang="en-US"/>
          </a:p>
        </p:txBody>
      </p:sp>
    </p:spTree>
    <p:extLst>
      <p:ext uri="{BB962C8B-B14F-4D97-AF65-F5344CB8AC3E}">
        <p14:creationId xmlns:p14="http://schemas.microsoft.com/office/powerpoint/2010/main" val="1371726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107</a:t>
            </a:fld>
            <a:endParaRPr lang="en-US"/>
          </a:p>
        </p:txBody>
      </p:sp>
    </p:spTree>
    <p:extLst>
      <p:ext uri="{BB962C8B-B14F-4D97-AF65-F5344CB8AC3E}">
        <p14:creationId xmlns:p14="http://schemas.microsoft.com/office/powerpoint/2010/main" val="4146254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108</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15795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to find the maximum range we could achieve with our system, we took the entire setup outside Uppsala to an open space. We kept the backscatter setup on top of a small hill, and investigated the maximum communication range that we could support.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Performing these experiments was significantly challenging, as we would setup experiment in the daytime, and by the time we would finish collecting the link metrics, it would be dawn. We also had to walk significant distances with equipment.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found that we could communicate up to a distance of 3.4 km while consuming tens of microwatts of power for wireless transmissions at the backscatter tag.  Achieving such high communication range was considered challenging or even infeasible with backscatter mechanism,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helped overturn notion that backscatter is a low range transmission mechanism.</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109</a:t>
            </a:fld>
            <a:endParaRPr lang="en-US"/>
          </a:p>
        </p:txBody>
      </p:sp>
    </p:spTree>
    <p:extLst>
      <p:ext uri="{BB962C8B-B14F-4D97-AF65-F5344CB8AC3E}">
        <p14:creationId xmlns:p14="http://schemas.microsoft.com/office/powerpoint/2010/main" val="1686594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110</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challenge</a:t>
            </a:r>
            <a:r>
              <a:rPr lang="en-US" baseline="0" dirty="0"/>
              <a:t> we identify is managing interference in-band from unregulated traffic operating at the same frequency band.   When compared to existing low power long range standard like </a:t>
            </a:r>
            <a:r>
              <a:rPr lang="en-US" baseline="0" dirty="0" err="1"/>
              <a:t>LoRa</a:t>
            </a:r>
            <a:r>
              <a:rPr lang="en-US" baseline="0" dirty="0"/>
              <a:t>,</a:t>
            </a:r>
          </a:p>
          <a:p>
            <a:r>
              <a:rPr lang="en-US" baseline="0" dirty="0"/>
              <a:t>FSK does not have gains due to coding or error correction mechanisms. We precisely address this particular issue, first we implement a convolution  encoder at backscatter tag to introduce error</a:t>
            </a:r>
          </a:p>
          <a:p>
            <a:r>
              <a:rPr lang="en-US" baseline="0" dirty="0"/>
              <a:t>Correction mechanisms at the backscatter tag. Second, we introduce </a:t>
            </a:r>
            <a:r>
              <a:rPr lang="en-US" baseline="0" dirty="0" err="1"/>
              <a:t>bitspreading</a:t>
            </a:r>
            <a:r>
              <a:rPr lang="en-US" baseline="0" dirty="0"/>
              <a:t> improve resilience against </a:t>
            </a:r>
            <a:r>
              <a:rPr lang="en-US" baseline="0" dirty="0" err="1"/>
              <a:t>inband</a:t>
            </a:r>
            <a:r>
              <a:rPr lang="en-US" baseline="0" dirty="0"/>
              <a:t> </a:t>
            </a:r>
            <a:r>
              <a:rPr lang="en-US" baseline="0" dirty="0" err="1"/>
              <a:t>inteference</a:t>
            </a:r>
            <a:r>
              <a:rPr lang="en-US" baseline="0" dirty="0"/>
              <a:t>. </a:t>
            </a:r>
          </a:p>
          <a:p>
            <a:endParaRPr lang="en-US" baseline="0" dirty="0"/>
          </a:p>
          <a:p>
            <a:r>
              <a:rPr lang="en-US" baseline="0" dirty="0" err="1"/>
              <a:t>Bitspreading</a:t>
            </a:r>
            <a:r>
              <a:rPr lang="en-US" baseline="0" dirty="0"/>
              <a:t> and error correction mechanisms also help to improve the communication range due to gains achieved due to these coding </a:t>
            </a:r>
            <a:r>
              <a:rPr lang="en-US" baseline="0" dirty="0" err="1"/>
              <a:t>mehanisms</a:t>
            </a:r>
            <a:r>
              <a:rPr lang="en-US" baseline="0" dirty="0"/>
              <a:t>.</a:t>
            </a:r>
          </a:p>
          <a:p>
            <a:endParaRPr lang="en-US" baseline="0" dirty="0"/>
          </a:p>
          <a:p>
            <a:r>
              <a:rPr lang="en-US" baseline="0" dirty="0"/>
              <a:t>In our scheme, we spread each symbol to a known sequence, for example, in spreading mode 8X, we spread symbol 0 to the following sequence </a:t>
            </a:r>
            <a:r>
              <a:rPr lang="en-US" dirty="0"/>
              <a:t>00111100.</a:t>
            </a:r>
            <a:endParaRPr lang="en-US" baseline="0" dirty="0"/>
          </a:p>
          <a:p>
            <a:r>
              <a:rPr lang="en-US" baseline="0" dirty="0" err="1"/>
              <a:t>Speading</a:t>
            </a:r>
            <a:r>
              <a:rPr lang="en-US" baseline="0" dirty="0"/>
              <a:t> also effectively reduces the bitrate of the transmissions further.</a:t>
            </a:r>
          </a:p>
          <a:p>
            <a:endParaRPr lang="en-US" dirty="0"/>
          </a:p>
        </p:txBody>
      </p:sp>
      <p:sp>
        <p:nvSpPr>
          <p:cNvPr id="4" name="Slide Number Placeholder 3"/>
          <p:cNvSpPr>
            <a:spLocks noGrp="1"/>
          </p:cNvSpPr>
          <p:nvPr>
            <p:ph type="sldNum" sz="quarter" idx="10"/>
          </p:nvPr>
        </p:nvSpPr>
        <p:spPr/>
        <p:txBody>
          <a:bodyPr/>
          <a:lstStyle/>
          <a:p>
            <a:fld id="{05793602-1886-7B42-9F78-1498743ABE06}" type="slidenum">
              <a:rPr lang="en-US" smtClean="0"/>
              <a:t>111</a:t>
            </a:fld>
            <a:endParaRPr lang="en-US"/>
          </a:p>
        </p:txBody>
      </p:sp>
    </p:spTree>
    <p:extLst>
      <p:ext uri="{BB962C8B-B14F-4D97-AF65-F5344CB8AC3E}">
        <p14:creationId xmlns:p14="http://schemas.microsoft.com/office/powerpoint/2010/main" val="765624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an experiment to observe the improvement in range due to the coding mechanism. We observe,  as to some extent, expectedly we are also able to improve the</a:t>
            </a:r>
          </a:p>
          <a:p>
            <a:r>
              <a:rPr lang="en-US" dirty="0"/>
              <a:t>communication</a:t>
            </a:r>
            <a:r>
              <a:rPr lang="en-US" baseline="0" dirty="0"/>
              <a:t> range with these mechanisms. We note, the lower range is due to the lower transmit power of the carrier signal generator used for the experiments.</a:t>
            </a:r>
          </a:p>
          <a:p>
            <a:endParaRPr lang="en-US" baseline="0" dirty="0"/>
          </a:p>
          <a:p>
            <a:r>
              <a:rPr lang="en-US" dirty="0"/>
              <a:t>Next, we performed an</a:t>
            </a:r>
            <a:r>
              <a:rPr lang="en-US" baseline="0" dirty="0"/>
              <a:t> experiment to investigate if the spreading helps with improving resilience to </a:t>
            </a:r>
            <a:r>
              <a:rPr lang="en-US" baseline="0" dirty="0" err="1"/>
              <a:t>inband</a:t>
            </a:r>
            <a:r>
              <a:rPr lang="en-US" baseline="0" dirty="0"/>
              <a:t> interference for backscatter transmissions. We set up an interfering node</a:t>
            </a:r>
          </a:p>
          <a:p>
            <a:r>
              <a:rPr lang="en-US" baseline="0" dirty="0"/>
              <a:t>To transmit at the same frequency as the backscatter tag, and switch between the FSK and DSSS 8X mode. We observe also that spreading helps reduce resilience to interference </a:t>
            </a:r>
          </a:p>
          <a:p>
            <a:r>
              <a:rPr lang="en-US" baseline="0" dirty="0"/>
              <a:t>For backscatter transmissions.</a:t>
            </a:r>
          </a:p>
          <a:p>
            <a:endParaRPr lang="en-US" baseline="0" dirty="0"/>
          </a:p>
          <a:p>
            <a:r>
              <a:rPr lang="en-US" baseline="0" dirty="0"/>
              <a:t>These mechanisms help to improve reliability of backscatter transmissions which is important for our vision of wide-area network.</a:t>
            </a:r>
            <a:endParaRPr lang="en-US" dirty="0"/>
          </a:p>
        </p:txBody>
      </p:sp>
      <p:sp>
        <p:nvSpPr>
          <p:cNvPr id="4" name="Slide Number Placeholder 3"/>
          <p:cNvSpPr>
            <a:spLocks noGrp="1"/>
          </p:cNvSpPr>
          <p:nvPr>
            <p:ph type="sldNum" sz="quarter" idx="10"/>
          </p:nvPr>
        </p:nvSpPr>
        <p:spPr/>
        <p:txBody>
          <a:bodyPr/>
          <a:lstStyle/>
          <a:p>
            <a:fld id="{05793602-1886-7B42-9F78-1498743ABE06}" type="slidenum">
              <a:rPr lang="en-US" smtClean="0"/>
              <a:t>112</a:t>
            </a:fld>
            <a:endParaRPr lang="en-US"/>
          </a:p>
        </p:txBody>
      </p:sp>
    </p:spTree>
    <p:extLst>
      <p:ext uri="{BB962C8B-B14F-4D97-AF65-F5344CB8AC3E}">
        <p14:creationId xmlns:p14="http://schemas.microsoft.com/office/powerpoint/2010/main" val="944320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crucial ability is to</a:t>
            </a:r>
            <a:r>
              <a:rPr lang="en-US" baseline="0" dirty="0"/>
              <a:t> support concurrent transmissions from backscatter tag. We can envision having multiple sensors</a:t>
            </a:r>
          </a:p>
          <a:p>
            <a:r>
              <a:rPr lang="en-US" baseline="0" dirty="0"/>
              <a:t>Sending information at the same time, which is further compounded by the slow bitrates used for transmissions. </a:t>
            </a:r>
          </a:p>
          <a:p>
            <a:r>
              <a:rPr lang="en-US" baseline="0" dirty="0"/>
              <a:t>There is large body of work that looks into supporting multiple backscatter transmitters, however, this requires extensive processing at the</a:t>
            </a:r>
          </a:p>
          <a:p>
            <a:r>
              <a:rPr lang="en-US" baseline="0" dirty="0"/>
              <a:t>Reader to recover collided transmissions or requires tag to not transmit at the same time by using scheme such as TDMA.</a:t>
            </a:r>
          </a:p>
          <a:p>
            <a:endParaRPr lang="en-US" baseline="0" dirty="0"/>
          </a:p>
          <a:p>
            <a:endParaRPr lang="en-US" baseline="0" dirty="0"/>
          </a:p>
          <a:p>
            <a:r>
              <a:rPr lang="en-US" baseline="0" dirty="0"/>
              <a:t>We </a:t>
            </a:r>
            <a:r>
              <a:rPr lang="en-US" baseline="0" dirty="0" err="1"/>
              <a:t>inestead</a:t>
            </a:r>
            <a:r>
              <a:rPr lang="en-US" baseline="0" dirty="0"/>
              <a:t> leverage high adjacent </a:t>
            </a:r>
            <a:r>
              <a:rPr lang="en-US" baseline="0" dirty="0" err="1"/>
              <a:t>challen</a:t>
            </a:r>
            <a:r>
              <a:rPr lang="en-US" baseline="0" dirty="0"/>
              <a:t> rejection ability of the commodity </a:t>
            </a:r>
            <a:r>
              <a:rPr lang="en-US" baseline="0" dirty="0" err="1"/>
              <a:t>transcevers</a:t>
            </a:r>
            <a:r>
              <a:rPr lang="en-US" baseline="0" dirty="0"/>
              <a:t> to support operations of multiple</a:t>
            </a:r>
          </a:p>
          <a:p>
            <a:r>
              <a:rPr lang="en-US" baseline="0" dirty="0" err="1"/>
              <a:t>Backscatterr</a:t>
            </a:r>
            <a:r>
              <a:rPr lang="en-US" baseline="0" dirty="0"/>
              <a:t> tag.</a:t>
            </a:r>
          </a:p>
          <a:p>
            <a:endParaRPr lang="en-US" dirty="0"/>
          </a:p>
        </p:txBody>
      </p:sp>
      <p:sp>
        <p:nvSpPr>
          <p:cNvPr id="4" name="Slide Number Placeholder 3"/>
          <p:cNvSpPr>
            <a:spLocks noGrp="1"/>
          </p:cNvSpPr>
          <p:nvPr>
            <p:ph type="sldNum" sz="quarter" idx="10"/>
          </p:nvPr>
        </p:nvSpPr>
        <p:spPr/>
        <p:txBody>
          <a:bodyPr/>
          <a:lstStyle/>
          <a:p>
            <a:fld id="{05793602-1886-7B42-9F78-1498743ABE06}" type="slidenum">
              <a:rPr lang="en-US" smtClean="0"/>
              <a:t>113</a:t>
            </a:fld>
            <a:endParaRPr lang="en-US"/>
          </a:p>
        </p:txBody>
      </p:sp>
    </p:spTree>
    <p:extLst>
      <p:ext uri="{BB962C8B-B14F-4D97-AF65-F5344CB8AC3E}">
        <p14:creationId xmlns:p14="http://schemas.microsoft.com/office/powerpoint/2010/main" val="492986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114</a:t>
            </a:fld>
            <a:endParaRPr lang="en-US"/>
          </a:p>
        </p:txBody>
      </p:sp>
    </p:spTree>
    <p:extLst>
      <p:ext uri="{BB962C8B-B14F-4D97-AF65-F5344CB8AC3E}">
        <p14:creationId xmlns:p14="http://schemas.microsoft.com/office/powerpoint/2010/main" val="957845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115</a:t>
            </a:fld>
            <a:endParaRPr lang="en-US"/>
          </a:p>
        </p:txBody>
      </p:sp>
    </p:spTree>
    <p:extLst>
      <p:ext uri="{BB962C8B-B14F-4D97-AF65-F5344CB8AC3E}">
        <p14:creationId xmlns:p14="http://schemas.microsoft.com/office/powerpoint/2010/main" val="23939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4776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7</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75403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E4039113-8263-463E-962D-CABA8B5199F4}" type="slidenum">
              <a:rPr lang="en-US" sz="1400" b="0" smtClean="0">
                <a:solidFill>
                  <a:schemeClr val="tx1"/>
                </a:solidFill>
              </a:rPr>
              <a:pPr eaLnBrk="1" hangingPunct="1"/>
              <a:t>11</a:t>
            </a:fld>
            <a:endParaRPr lang="en-US" sz="1400" b="0">
              <a:solidFill>
                <a:schemeClr val="tx1"/>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15</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sv-SE" dirty="0"/>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2023-02-28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2023-02-28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2023-02-28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4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2023-02-28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2023-02-28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2023-02-28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normAutofit/>
          </a:bodyPr>
          <a:lstStyle>
            <a:lvl1pPr>
              <a:defRPr sz="4000">
                <a:latin typeface="+mn-lt"/>
              </a:defRPr>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2023-02-28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2023-02-28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2023-02-28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2023-02-28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2023-02-28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2023-02-28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ideo" Target="https://www.youtube.com/embed/bThJP6Q1l1o?feature=oembed" TargetMode="Externa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iserlab.github.io/ambuj/cs4222_assignment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5.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C348-A7CC-4462-820E-167C90AE79D5}"/>
              </a:ext>
            </a:extLst>
          </p:cNvPr>
          <p:cNvSpPr>
            <a:spLocks noGrp="1"/>
          </p:cNvSpPr>
          <p:nvPr>
            <p:ph type="title"/>
          </p:nvPr>
        </p:nvSpPr>
        <p:spPr/>
        <p:txBody>
          <a:bodyPr/>
          <a:lstStyle/>
          <a:p>
            <a:r>
              <a:rPr lang="en-US" dirty="0"/>
              <a:t>How to determine distances?</a:t>
            </a:r>
          </a:p>
        </p:txBody>
      </p:sp>
      <p:sp>
        <p:nvSpPr>
          <p:cNvPr id="3" name="Content Placeholder 2">
            <a:extLst>
              <a:ext uri="{FF2B5EF4-FFF2-40B4-BE49-F238E27FC236}">
                <a16:creationId xmlns:a16="http://schemas.microsoft.com/office/drawing/2014/main" id="{12067441-D61D-4C0D-B236-3DDF312634F6}"/>
              </a:ext>
            </a:extLst>
          </p:cNvPr>
          <p:cNvSpPr>
            <a:spLocks noGrp="1"/>
          </p:cNvSpPr>
          <p:nvPr>
            <p:ph idx="1"/>
          </p:nvPr>
        </p:nvSpPr>
        <p:spPr/>
        <p:txBody>
          <a:bodyPr>
            <a:normAutofit/>
          </a:bodyPr>
          <a:lstStyle/>
          <a:p>
            <a:r>
              <a:rPr lang="en-US" dirty="0">
                <a:latin typeface="+mj-lt"/>
              </a:rPr>
              <a:t>Making trilateration work requires distance measurements</a:t>
            </a:r>
          </a:p>
          <a:p>
            <a:r>
              <a:rPr lang="en-US" dirty="0">
                <a:latin typeface="+mj-lt"/>
              </a:rPr>
              <a:t>There are numerous techniques for distance measurement</a:t>
            </a:r>
          </a:p>
          <a:p>
            <a:pPr lvl="1"/>
            <a:r>
              <a:rPr lang="en-US" dirty="0">
                <a:latin typeface="+mj-lt"/>
              </a:rPr>
              <a:t>RSSI (Received Signal Strength Indicator)</a:t>
            </a:r>
          </a:p>
          <a:p>
            <a:pPr lvl="1"/>
            <a:r>
              <a:rPr lang="en-US" dirty="0">
                <a:latin typeface="+mj-lt"/>
              </a:rPr>
              <a:t>Time of Flight/ Time of Arrival</a:t>
            </a:r>
          </a:p>
          <a:p>
            <a:pPr lvl="1"/>
            <a:r>
              <a:rPr lang="en-US" dirty="0">
                <a:latin typeface="+mj-lt"/>
              </a:rPr>
              <a:t>Time Distance of Arrival</a:t>
            </a:r>
          </a:p>
        </p:txBody>
      </p:sp>
      <p:sp>
        <p:nvSpPr>
          <p:cNvPr id="4" name="Slide Number Placeholder 3">
            <a:extLst>
              <a:ext uri="{FF2B5EF4-FFF2-40B4-BE49-F238E27FC236}">
                <a16:creationId xmlns:a16="http://schemas.microsoft.com/office/drawing/2014/main" id="{B8E15467-84EE-4563-91C2-84D55F3FCA5A}"/>
              </a:ext>
            </a:extLst>
          </p:cNvPr>
          <p:cNvSpPr>
            <a:spLocks noGrp="1"/>
          </p:cNvSpPr>
          <p:nvPr>
            <p:ph type="sldNum" sz="quarter" idx="12"/>
          </p:nvPr>
        </p:nvSpPr>
        <p:spPr/>
        <p:txBody>
          <a:bodyPr/>
          <a:lstStyle/>
          <a:p>
            <a:fld id="{0778C724-3839-4D76-A707-B4C23905D055}" type="slidenum">
              <a:rPr lang="en-US" smtClean="0"/>
              <a:t>10</a:t>
            </a:fld>
            <a:endParaRPr lang="en-US"/>
          </a:p>
        </p:txBody>
      </p:sp>
    </p:spTree>
    <p:extLst>
      <p:ext uri="{BB962C8B-B14F-4D97-AF65-F5344CB8AC3E}">
        <p14:creationId xmlns:p14="http://schemas.microsoft.com/office/powerpoint/2010/main" val="29864920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971800" y="304800"/>
            <a:ext cx="7010400" cy="838200"/>
          </a:xfrm>
        </p:spPr>
        <p:txBody>
          <a:bodyPr/>
          <a:lstStyle/>
          <a:p>
            <a:pPr eaLnBrk="1" hangingPunct="1"/>
            <a:r>
              <a:rPr lang="en-US"/>
              <a:t>Frequency Hopping (FH)</a:t>
            </a:r>
          </a:p>
        </p:txBody>
      </p:sp>
      <p:pic>
        <p:nvPicPr>
          <p:cNvPr id="358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341438"/>
            <a:ext cx="7620000" cy="3763962"/>
          </a:xfrm>
        </p:spPr>
      </p:pic>
      <p:sp>
        <p:nvSpPr>
          <p:cNvPr id="27655" name="Rectangle 7"/>
          <p:cNvSpPr>
            <a:spLocks noChangeArrowheads="1"/>
          </p:cNvSpPr>
          <p:nvPr/>
        </p:nvSpPr>
        <p:spPr bwMode="auto">
          <a:xfrm>
            <a:off x="2286000" y="5029201"/>
            <a:ext cx="739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3333CC"/>
              </a:buClr>
              <a:buSzPct val="60000"/>
              <a:buFont typeface="Wingdings" pitchFamily="2" charset="2"/>
              <a:buChar char=""/>
            </a:pPr>
            <a:r>
              <a:rPr lang="en-US" dirty="0">
                <a:solidFill>
                  <a:srgbClr val="000000"/>
                </a:solidFill>
              </a:rPr>
              <a:t> How does FHSS increase resistance to </a:t>
            </a:r>
          </a:p>
          <a:p>
            <a:pPr lvl="1">
              <a:buClr>
                <a:srgbClr val="3333CC"/>
              </a:buClr>
              <a:buSzPct val="60000"/>
              <a:buFont typeface="Wingdings" pitchFamily="2" charset="2"/>
              <a:buChar char=""/>
            </a:pPr>
            <a:r>
              <a:rPr lang="en-US" dirty="0">
                <a:solidFill>
                  <a:srgbClr val="000000"/>
                </a:solidFill>
              </a:rPr>
              <a:t> natural interference</a:t>
            </a:r>
          </a:p>
          <a:p>
            <a:pPr lvl="1">
              <a:buClr>
                <a:srgbClr val="3333CC"/>
              </a:buClr>
              <a:buSzPct val="60000"/>
              <a:buFont typeface="Wingdings" pitchFamily="2" charset="2"/>
              <a:buChar char=""/>
            </a:pPr>
            <a:r>
              <a:rPr lang="en-US" dirty="0">
                <a:solidFill>
                  <a:srgbClr val="000000"/>
                </a:solidFill>
              </a:rPr>
              <a:t> jamming</a:t>
            </a:r>
          </a:p>
          <a:p>
            <a:pPr lvl="1">
              <a:buClr>
                <a:srgbClr val="3333CC"/>
              </a:buClr>
              <a:buSzPct val="60000"/>
              <a:buFont typeface="Wingdings" pitchFamily="2" charset="2"/>
              <a:buChar char=""/>
            </a:pPr>
            <a:r>
              <a:rPr lang="en-US" dirty="0">
                <a:solidFill>
                  <a:srgbClr val="000000"/>
                </a:solidFill>
              </a:rPr>
              <a:t> detection</a:t>
            </a:r>
            <a:r>
              <a:rPr lang="en-US" dirty="0"/>
              <a:t> </a:t>
            </a:r>
          </a:p>
        </p:txBody>
      </p:sp>
      <p:sp>
        <p:nvSpPr>
          <p:cNvPr id="2" name="Slide Number Placeholder 1"/>
          <p:cNvSpPr>
            <a:spLocks noGrp="1"/>
          </p:cNvSpPr>
          <p:nvPr>
            <p:ph type="sldNum" sz="quarter" idx="12"/>
          </p:nvPr>
        </p:nvSpPr>
        <p:spPr/>
        <p:txBody>
          <a:bodyPr/>
          <a:lstStyle/>
          <a:p>
            <a:fld id="{69E57DC2-970A-4B3E-BB1C-7A09969E49DF}" type="slidenum">
              <a:rPr lang="en-US" smtClean="0"/>
              <a:t>100</a:t>
            </a:fld>
            <a:endParaRPr lang="en-US" dirty="0"/>
          </a:p>
        </p:txBody>
      </p:sp>
    </p:spTree>
    <p:extLst>
      <p:ext uri="{BB962C8B-B14F-4D97-AF65-F5344CB8AC3E}">
        <p14:creationId xmlns:p14="http://schemas.microsoft.com/office/powerpoint/2010/main" val="3369293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animEffect transition="in" filter="blinds(horizontal)">
                                      <p:cBhvr>
                                        <p:cTn id="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971800" y="228600"/>
            <a:ext cx="7239000" cy="914400"/>
          </a:xfrm>
        </p:spPr>
        <p:txBody>
          <a:bodyPr/>
          <a:lstStyle/>
          <a:p>
            <a:pPr eaLnBrk="1" hangingPunct="1"/>
            <a:r>
              <a:rPr lang="en-US"/>
              <a:t>Direct Sequence (DS)</a:t>
            </a:r>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80772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9E57DC2-970A-4B3E-BB1C-7A09969E49DF}" type="slidenum">
              <a:rPr lang="en-US" smtClean="0"/>
              <a:t>101</a:t>
            </a:fld>
            <a:endParaRPr lang="en-US" dirty="0"/>
          </a:p>
        </p:txBody>
      </p:sp>
    </p:spTree>
    <p:extLst>
      <p:ext uri="{BB962C8B-B14F-4D97-AF65-F5344CB8AC3E}">
        <p14:creationId xmlns:p14="http://schemas.microsoft.com/office/powerpoint/2010/main" val="2672540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895600" y="304800"/>
            <a:ext cx="7391400" cy="838200"/>
          </a:xfrm>
        </p:spPr>
        <p:txBody>
          <a:bodyPr/>
          <a:lstStyle/>
          <a:p>
            <a:pPr eaLnBrk="1" hangingPunct="1"/>
            <a:endParaRPr lang="en-US"/>
          </a:p>
        </p:txBody>
      </p:sp>
      <p:pic>
        <p:nvPicPr>
          <p:cNvPr id="399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067800" cy="654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69E57DC2-970A-4B3E-BB1C-7A09969E49DF}" type="slidenum">
              <a:rPr lang="en-US" smtClean="0"/>
              <a:t>102</a:t>
            </a:fld>
            <a:endParaRPr lang="en-US" dirty="0"/>
          </a:p>
        </p:txBody>
      </p:sp>
    </p:spTree>
    <p:extLst>
      <p:ext uri="{BB962C8B-B14F-4D97-AF65-F5344CB8AC3E}">
        <p14:creationId xmlns:p14="http://schemas.microsoft.com/office/powerpoint/2010/main" val="30547772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96168" y="431488"/>
            <a:ext cx="6934200" cy="762000"/>
          </a:xfrm>
        </p:spPr>
        <p:txBody>
          <a:bodyPr/>
          <a:lstStyle/>
          <a:p>
            <a:r>
              <a:rPr lang="en-US" dirty="0"/>
              <a:t>Code Design</a:t>
            </a:r>
          </a:p>
        </p:txBody>
      </p:sp>
      <p:sp>
        <p:nvSpPr>
          <p:cNvPr id="83971" name="Rectangle 3"/>
          <p:cNvSpPr>
            <a:spLocks noGrp="1" noChangeArrowheads="1"/>
          </p:cNvSpPr>
          <p:nvPr>
            <p:ph idx="1"/>
          </p:nvPr>
        </p:nvSpPr>
        <p:spPr>
          <a:xfrm>
            <a:off x="896168" y="1497353"/>
            <a:ext cx="10805908" cy="4684663"/>
          </a:xfrm>
        </p:spPr>
        <p:txBody>
          <a:bodyPr>
            <a:noAutofit/>
          </a:bodyPr>
          <a:lstStyle/>
          <a:p>
            <a:r>
              <a:rPr lang="en-US" dirty="0">
                <a:latin typeface="+mj-lt"/>
              </a:rPr>
              <a:t>2 categories: synchronous (orthogonal codes) and asynchronous (pseudorandom codes)</a:t>
            </a:r>
          </a:p>
          <a:p>
            <a:r>
              <a:rPr lang="en-US" dirty="0">
                <a:latin typeface="+mj-lt"/>
              </a:rPr>
              <a:t>Synchronous CDMA use when sending from BS to mobile</a:t>
            </a:r>
          </a:p>
          <a:p>
            <a:pPr lvl="1"/>
            <a:r>
              <a:rPr lang="en-US" sz="2800" dirty="0">
                <a:latin typeface="+mj-lt"/>
              </a:rPr>
              <a:t>Synchronous CDMA exploits mathematical properties of </a:t>
            </a:r>
            <a:r>
              <a:rPr lang="en-US" sz="2800" dirty="0" err="1">
                <a:latin typeface="+mj-lt"/>
              </a:rPr>
              <a:t>orthogonality</a:t>
            </a:r>
            <a:r>
              <a:rPr lang="en-US" sz="2800" dirty="0">
                <a:latin typeface="+mj-lt"/>
              </a:rPr>
              <a:t> between vectors representing the data strings. When the dot products of vectors is zero, the two vectors are said to be </a:t>
            </a:r>
            <a:r>
              <a:rPr lang="en-US" sz="2800" i="1" dirty="0">
                <a:solidFill>
                  <a:srgbClr val="FF0000"/>
                </a:solidFill>
                <a:latin typeface="+mj-lt"/>
              </a:rPr>
              <a:t>orthogonal</a:t>
            </a:r>
            <a:r>
              <a:rPr lang="en-US" sz="2800" dirty="0">
                <a:latin typeface="+mj-lt"/>
              </a:rPr>
              <a:t>  to each other</a:t>
            </a:r>
          </a:p>
          <a:p>
            <a:pPr lvl="1"/>
            <a:r>
              <a:rPr lang="en-US" sz="2800" dirty="0">
                <a:latin typeface="+mj-lt"/>
              </a:rPr>
              <a:t>Example: Walsh codes obtained from Walsh matrix</a:t>
            </a:r>
          </a:p>
        </p:txBody>
      </p:sp>
      <p:sp>
        <p:nvSpPr>
          <p:cNvPr id="2" name="Slide Number Placeholder 1"/>
          <p:cNvSpPr>
            <a:spLocks noGrp="1"/>
          </p:cNvSpPr>
          <p:nvPr>
            <p:ph type="sldNum" sz="quarter" idx="12"/>
          </p:nvPr>
        </p:nvSpPr>
        <p:spPr/>
        <p:txBody>
          <a:bodyPr/>
          <a:lstStyle/>
          <a:p>
            <a:fld id="{69E57DC2-970A-4B3E-BB1C-7A09969E49DF}" type="slidenum">
              <a:rPr lang="en-US" smtClean="0"/>
              <a:t>103</a:t>
            </a:fld>
            <a:endParaRPr lang="en-US" dirty="0"/>
          </a:p>
        </p:txBody>
      </p:sp>
    </p:spTree>
    <p:extLst>
      <p:ext uri="{BB962C8B-B14F-4D97-AF65-F5344CB8AC3E}">
        <p14:creationId xmlns:p14="http://schemas.microsoft.com/office/powerpoint/2010/main" val="1906833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linds(horizontal)">
                                      <p:cBhvr>
                                        <p:cTn id="12" dur="500"/>
                                        <p:tgtEl>
                                          <p:spTgt spid="839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7" dur="500"/>
                                        <p:tgtEl>
                                          <p:spTgt spid="83971">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3971">
                                            <p:txEl>
                                              <p:pRg st="3" end="3"/>
                                            </p:txEl>
                                          </p:spTgt>
                                        </p:tgtEl>
                                        <p:attrNameLst>
                                          <p:attrName>style.visibility</p:attrName>
                                        </p:attrNameLst>
                                      </p:cBhvr>
                                      <p:to>
                                        <p:strVal val="visible"/>
                                      </p:to>
                                    </p:set>
                                    <p:animEffect transition="in" filter="blinds(horizontal)">
                                      <p:cBhvr>
                                        <p:cTn id="20" dur="500"/>
                                        <p:tgtEl>
                                          <p:spTgt spid="83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01778" y="349250"/>
            <a:ext cx="6934200" cy="762000"/>
          </a:xfrm>
        </p:spPr>
        <p:txBody>
          <a:bodyPr/>
          <a:lstStyle/>
          <a:p>
            <a:r>
              <a:rPr lang="en-US" dirty="0"/>
              <a:t>Code Design (cont’d)</a:t>
            </a:r>
          </a:p>
        </p:txBody>
      </p:sp>
      <p:sp>
        <p:nvSpPr>
          <p:cNvPr id="83971" name="Rectangle 3"/>
          <p:cNvSpPr>
            <a:spLocks noGrp="1" noChangeArrowheads="1"/>
          </p:cNvSpPr>
          <p:nvPr>
            <p:ph idx="1"/>
          </p:nvPr>
        </p:nvSpPr>
        <p:spPr>
          <a:xfrm>
            <a:off x="1020987" y="1289790"/>
            <a:ext cx="10725968" cy="4802470"/>
          </a:xfrm>
        </p:spPr>
        <p:txBody>
          <a:bodyPr>
            <a:noAutofit/>
          </a:bodyPr>
          <a:lstStyle/>
          <a:p>
            <a:r>
              <a:rPr lang="en-US" dirty="0">
                <a:latin typeface="+mj-lt"/>
              </a:rPr>
              <a:t>Asynchronous CDMA use when sending from mobile to BS</a:t>
            </a:r>
          </a:p>
          <a:p>
            <a:pPr lvl="1"/>
            <a:r>
              <a:rPr lang="en-US" sz="2800" dirty="0">
                <a:latin typeface="+mj-lt"/>
              </a:rPr>
              <a:t>the different mobile-to-base links cannot be precisely coordinated</a:t>
            </a:r>
          </a:p>
          <a:p>
            <a:pPr lvl="1"/>
            <a:r>
              <a:rPr lang="en-US" sz="2800" dirty="0">
                <a:latin typeface="+mj-lt"/>
              </a:rPr>
              <a:t>as it is not mathematically possible to create signature sequences that are orthogonal for arbitrarily random starting points, unique "pseudo-random" or "pseudo-noise" (PN) sequences are used </a:t>
            </a:r>
          </a:p>
          <a:p>
            <a:pPr lvl="1"/>
            <a:r>
              <a:rPr lang="en-US" sz="2800" b="1" dirty="0">
                <a:latin typeface="+mj-lt"/>
              </a:rPr>
              <a:t>Correlation property</a:t>
            </a:r>
            <a:r>
              <a:rPr lang="en-US" sz="2800" dirty="0">
                <a:latin typeface="+mj-lt"/>
              </a:rPr>
              <a:t>: if a period of the sequence is compared term by term with any shift, the number of terms that are the same differs from those that are different by at most 1</a:t>
            </a:r>
          </a:p>
        </p:txBody>
      </p:sp>
      <p:sp>
        <p:nvSpPr>
          <p:cNvPr id="2" name="Slide Number Placeholder 1"/>
          <p:cNvSpPr>
            <a:spLocks noGrp="1"/>
          </p:cNvSpPr>
          <p:nvPr>
            <p:ph type="sldNum" sz="quarter" idx="12"/>
          </p:nvPr>
        </p:nvSpPr>
        <p:spPr/>
        <p:txBody>
          <a:bodyPr/>
          <a:lstStyle/>
          <a:p>
            <a:fld id="{69E57DC2-970A-4B3E-BB1C-7A09969E49DF}" type="slidenum">
              <a:rPr lang="en-US" smtClean="0"/>
              <a:t>104</a:t>
            </a:fld>
            <a:endParaRPr lang="en-US" dirty="0"/>
          </a:p>
        </p:txBody>
      </p:sp>
    </p:spTree>
    <p:extLst>
      <p:ext uri="{BB962C8B-B14F-4D97-AF65-F5344CB8AC3E}">
        <p14:creationId xmlns:p14="http://schemas.microsoft.com/office/powerpoint/2010/main" val="2725395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linds(horizontal)">
                                      <p:cBhvr>
                                        <p:cTn id="12" dur="500"/>
                                        <p:tgtEl>
                                          <p:spTgt spid="83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7" dur="500"/>
                                        <p:tgtEl>
                                          <p:spTgt spid="839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1">
                                            <p:txEl>
                                              <p:pRg st="3" end="3"/>
                                            </p:txEl>
                                          </p:spTgt>
                                        </p:tgtEl>
                                        <p:attrNameLst>
                                          <p:attrName>style.visibility</p:attrName>
                                        </p:attrNameLst>
                                      </p:cBhvr>
                                      <p:to>
                                        <p:strVal val="visible"/>
                                      </p:to>
                                    </p:set>
                                    <p:animEffect transition="in" filter="blinds(horizontal)">
                                      <p:cBhvr>
                                        <p:cTn id="22" dur="500"/>
                                        <p:tgtEl>
                                          <p:spTgt spid="83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p:txBody>
          <a:bodyPr/>
          <a:lstStyle/>
          <a:p>
            <a:r>
              <a:rPr lang="en-US" dirty="0"/>
              <a:t>Real-world protocol access control</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p:txBody>
          <a:bodyPr>
            <a:normAutofit lnSpcReduction="10000"/>
          </a:bodyPr>
          <a:lstStyle/>
          <a:p>
            <a:r>
              <a:rPr lang="en-US" dirty="0">
                <a:latin typeface="+mj-lt"/>
              </a:rPr>
              <a:t>ALOHA</a:t>
            </a:r>
          </a:p>
          <a:p>
            <a:pPr lvl="1"/>
            <a:r>
              <a:rPr lang="en-US" sz="2800" dirty="0">
                <a:latin typeface="+mj-lt"/>
              </a:rPr>
              <a:t>BLE advertisements</a:t>
            </a:r>
          </a:p>
          <a:p>
            <a:pPr lvl="1"/>
            <a:r>
              <a:rPr lang="en-US" sz="2800" dirty="0">
                <a:latin typeface="+mj-lt"/>
              </a:rPr>
              <a:t>Unlicensed LPWANs: Sigfox, </a:t>
            </a:r>
            <a:r>
              <a:rPr lang="en-US" sz="2800" dirty="0" err="1">
                <a:latin typeface="+mj-lt"/>
              </a:rPr>
              <a:t>LoRaWAN</a:t>
            </a:r>
            <a:endParaRPr lang="en-US" sz="2800" dirty="0">
              <a:latin typeface="+mj-lt"/>
            </a:endParaRPr>
          </a:p>
          <a:p>
            <a:pPr lvl="1"/>
            <a:endParaRPr lang="en-US" sz="2800" dirty="0">
              <a:latin typeface="+mj-lt"/>
            </a:endParaRPr>
          </a:p>
          <a:p>
            <a:r>
              <a:rPr lang="en-US" dirty="0">
                <a:latin typeface="+mj-lt"/>
              </a:rPr>
              <a:t>CSMA</a:t>
            </a:r>
          </a:p>
          <a:p>
            <a:pPr lvl="1"/>
            <a:r>
              <a:rPr lang="en-US" sz="2800" dirty="0" err="1">
                <a:latin typeface="+mj-lt"/>
              </a:rPr>
              <a:t>WiFi</a:t>
            </a:r>
            <a:r>
              <a:rPr lang="en-US" sz="2800" dirty="0">
                <a:latin typeface="+mj-lt"/>
              </a:rPr>
              <a:t> (slotted, CSMA/CA)</a:t>
            </a:r>
          </a:p>
          <a:p>
            <a:pPr lvl="1"/>
            <a:endParaRPr lang="en-US" sz="2800" dirty="0">
              <a:latin typeface="+mj-lt"/>
            </a:endParaRPr>
          </a:p>
          <a:p>
            <a:r>
              <a:rPr lang="en-US" dirty="0">
                <a:latin typeface="+mj-lt"/>
              </a:rPr>
              <a:t>TDMA</a:t>
            </a:r>
          </a:p>
          <a:p>
            <a:pPr lvl="1"/>
            <a:r>
              <a:rPr lang="en-US" sz="2800" dirty="0">
                <a:latin typeface="+mj-lt"/>
              </a:rPr>
              <a:t>BLE connections</a:t>
            </a:r>
          </a:p>
          <a:p>
            <a:pPr lvl="1"/>
            <a:r>
              <a:rPr lang="en-US" sz="2800" dirty="0">
                <a:latin typeface="+mj-lt"/>
              </a:rPr>
              <a:t>Cellular LPWANs: LTE-M and NB-IoT</a:t>
            </a:r>
          </a:p>
          <a:p>
            <a:pPr lvl="1"/>
            <a:endParaRPr lang="en-US" dirty="0"/>
          </a:p>
          <a:p>
            <a:endParaRPr lang="en-US" dirty="0"/>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105</a:t>
            </a:fld>
            <a:endParaRPr lang="en-US"/>
          </a:p>
        </p:txBody>
      </p:sp>
    </p:spTree>
    <p:extLst>
      <p:ext uri="{BB962C8B-B14F-4D97-AF65-F5344CB8AC3E}">
        <p14:creationId xmlns:p14="http://schemas.microsoft.com/office/powerpoint/2010/main" val="2943009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197695" y="478705"/>
            <a:ext cx="6781800" cy="762000"/>
          </a:xfrm>
        </p:spPr>
        <p:txBody>
          <a:bodyPr/>
          <a:lstStyle/>
          <a:p>
            <a:pPr eaLnBrk="1" hangingPunct="1"/>
            <a:r>
              <a:rPr lang="en-US" dirty="0"/>
              <a:t>Use of CDMA/DSS</a:t>
            </a:r>
          </a:p>
        </p:txBody>
      </p:sp>
      <p:sp>
        <p:nvSpPr>
          <p:cNvPr id="32771" name="Content Placeholder 2"/>
          <p:cNvSpPr>
            <a:spLocks noGrp="1"/>
          </p:cNvSpPr>
          <p:nvPr>
            <p:ph idx="1"/>
          </p:nvPr>
        </p:nvSpPr>
        <p:spPr>
          <a:xfrm>
            <a:off x="1197694" y="1638299"/>
            <a:ext cx="9836813" cy="4184689"/>
          </a:xfrm>
        </p:spPr>
        <p:txBody>
          <a:bodyPr/>
          <a:lstStyle/>
          <a:p>
            <a:pPr eaLnBrk="1" hangingPunct="1"/>
            <a:r>
              <a:rPr lang="en-US" dirty="0">
                <a:latin typeface="+mj-lt"/>
              </a:rPr>
              <a:t>Cellular</a:t>
            </a:r>
          </a:p>
          <a:p>
            <a:pPr lvl="1" eaLnBrk="1" hangingPunct="1"/>
            <a:r>
              <a:rPr lang="en-US" dirty="0">
                <a:latin typeface="+mj-lt"/>
              </a:rPr>
              <a:t>2G CDMA (IS-95)</a:t>
            </a:r>
          </a:p>
          <a:p>
            <a:pPr lvl="1" eaLnBrk="1" hangingPunct="1"/>
            <a:r>
              <a:rPr lang="en-US" dirty="0">
                <a:latin typeface="+mj-lt"/>
              </a:rPr>
              <a:t>3G networks</a:t>
            </a:r>
          </a:p>
          <a:p>
            <a:pPr eaLnBrk="1" hangingPunct="1"/>
            <a:r>
              <a:rPr lang="en-US" dirty="0">
                <a:latin typeface="+mj-lt"/>
              </a:rPr>
              <a:t>802.11</a:t>
            </a:r>
          </a:p>
          <a:p>
            <a:pPr lvl="1" eaLnBrk="1" hangingPunct="1"/>
            <a:r>
              <a:rPr lang="en-US" dirty="0">
                <a:latin typeface="+mj-lt"/>
              </a:rPr>
              <a:t>1997: original version of the standard IEEE 802.11 operates at 1 or 2 Mbps and uses FHSS or DSSS, running at 2.GHz</a:t>
            </a:r>
          </a:p>
          <a:p>
            <a:pPr lvl="1" eaLnBrk="1" hangingPunct="1"/>
            <a:r>
              <a:rPr lang="en-US" dirty="0">
                <a:latin typeface="+mj-lt"/>
              </a:rPr>
              <a:t>1999: 802.11b, 2.4GHz, DSSS/CCK at 5.5 and 11Mbps</a:t>
            </a:r>
            <a:endParaRPr lang="en-US" sz="1400"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106</a:t>
            </a:fld>
            <a:endParaRPr lang="en-US" dirty="0"/>
          </a:p>
        </p:txBody>
      </p:sp>
    </p:spTree>
    <p:extLst>
      <p:ext uri="{BB962C8B-B14F-4D97-AF65-F5344CB8AC3E}">
        <p14:creationId xmlns:p14="http://schemas.microsoft.com/office/powerpoint/2010/main" val="2159138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7" dur="500"/>
                                        <p:tgtEl>
                                          <p:spTgt spid="327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0" dur="500"/>
                                        <p:tgtEl>
                                          <p:spTgt spid="3277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13" dur="500"/>
                                        <p:tgtEl>
                                          <p:spTgt spid="3277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Effect transition="in" filter="blinds(horizontal)">
                                      <p:cBhvr>
                                        <p:cTn id="18" dur="500"/>
                                        <p:tgtEl>
                                          <p:spTgt spid="3277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2771">
                                            <p:txEl>
                                              <p:pRg st="4" end="4"/>
                                            </p:txEl>
                                          </p:spTgt>
                                        </p:tgtEl>
                                        <p:attrNameLst>
                                          <p:attrName>style.visibility</p:attrName>
                                        </p:attrNameLst>
                                      </p:cBhvr>
                                      <p:to>
                                        <p:strVal val="visible"/>
                                      </p:to>
                                    </p:set>
                                    <p:animEffect transition="in" filter="blinds(horizontal)">
                                      <p:cBhvr>
                                        <p:cTn id="21" dur="500"/>
                                        <p:tgtEl>
                                          <p:spTgt spid="3277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2771">
                                            <p:txEl>
                                              <p:pRg st="5" end="5"/>
                                            </p:txEl>
                                          </p:spTgt>
                                        </p:tgtEl>
                                        <p:attrNameLst>
                                          <p:attrName>style.visibility</p:attrName>
                                        </p:attrNameLst>
                                      </p:cBhvr>
                                      <p:to>
                                        <p:strVal val="visible"/>
                                      </p:to>
                                    </p:set>
                                    <p:animEffect transition="in" filter="blinds(horizontal)">
                                      <p:cBhvr>
                                        <p:cTn id="24"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Case study: </a:t>
            </a:r>
            <a:r>
              <a:rPr lang="en-US" sz="4800" dirty="0" err="1"/>
              <a:t>LoRea</a:t>
            </a:r>
            <a:endParaRPr lang="en-US" sz="4800" dirty="0"/>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17893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108</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34726" cy="1325563"/>
          </a:xfrm>
        </p:spPr>
        <p:txBody>
          <a:bodyPr>
            <a:normAutofit/>
          </a:bodyPr>
          <a:lstStyle/>
          <a:p>
            <a:r>
              <a:rPr lang="en-US" sz="4000" dirty="0" err="1"/>
              <a:t>LoRea</a:t>
            </a:r>
            <a:r>
              <a:rPr lang="en-US" sz="4000" dirty="0"/>
              <a:t> achieved the highest demonstrated range</a:t>
            </a:r>
          </a:p>
        </p:txBody>
      </p:sp>
      <p:sp>
        <p:nvSpPr>
          <p:cNvPr id="3" name="Content Placeholder 2"/>
          <p:cNvSpPr>
            <a:spLocks noGrp="1"/>
          </p:cNvSpPr>
          <p:nvPr>
            <p:ph idx="1"/>
          </p:nvPr>
        </p:nvSpPr>
        <p:spPr/>
        <p:txBody>
          <a:bodyPr/>
          <a:lstStyle/>
          <a:p>
            <a:r>
              <a:rPr lang="en-US" dirty="0">
                <a:latin typeface="+mj-lt"/>
                <a:ea typeface="Calibri Light" charset="0"/>
                <a:cs typeface="Calibri Light" charset="0"/>
              </a:rPr>
              <a:t>Receive up to a distance of 3.4 kilometers from tag </a:t>
            </a:r>
          </a:p>
          <a:p>
            <a:r>
              <a:rPr lang="en-US" dirty="0">
                <a:latin typeface="+mj-lt"/>
                <a:ea typeface="Calibri Light" charset="0"/>
                <a:cs typeface="Calibri Light" charset="0"/>
              </a:rPr>
              <a:t>Highest demonstrated range. Outperforms leading labs/universities</a:t>
            </a:r>
          </a:p>
        </p:txBody>
      </p:sp>
      <p:sp>
        <p:nvSpPr>
          <p:cNvPr id="4" name="Slide Number Placeholder 3"/>
          <p:cNvSpPr>
            <a:spLocks noGrp="1"/>
          </p:cNvSpPr>
          <p:nvPr>
            <p:ph type="sldNum" sz="quarter" idx="12"/>
          </p:nvPr>
        </p:nvSpPr>
        <p:spPr/>
        <p:txBody>
          <a:bodyPr/>
          <a:lstStyle/>
          <a:p>
            <a:fld id="{F3251276-10E0-6347-83FD-341D002F38DE}" type="slidenum">
              <a:rPr lang="en-US" smtClean="0"/>
              <a:t>109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62" y="3060443"/>
            <a:ext cx="3399131" cy="2549348"/>
          </a:xfrm>
          <a:prstGeom prst="rect">
            <a:avLst/>
          </a:prstGeom>
        </p:spPr>
      </p:pic>
      <p:pic>
        <p:nvPicPr>
          <p:cNvPr id="8" name="Picture 7">
            <a:extLst>
              <a:ext uri="{FF2B5EF4-FFF2-40B4-BE49-F238E27FC236}">
                <a16:creationId xmlns:a16="http://schemas.microsoft.com/office/drawing/2014/main" id="{F823C41C-4489-294E-A424-DCB9D8C0C0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329" y="3018278"/>
            <a:ext cx="1945342" cy="2597169"/>
          </a:xfrm>
          <a:prstGeom prst="rect">
            <a:avLst/>
          </a:prstGeom>
        </p:spPr>
      </p:pic>
      <p:sp>
        <p:nvSpPr>
          <p:cNvPr id="9" name="TextBox 8">
            <a:extLst>
              <a:ext uri="{FF2B5EF4-FFF2-40B4-BE49-F238E27FC236}">
                <a16:creationId xmlns:a16="http://schemas.microsoft.com/office/drawing/2014/main" id="{54B3166D-4482-F345-8801-42A262555080}"/>
              </a:ext>
            </a:extLst>
          </p:cNvPr>
          <p:cNvSpPr txBox="1"/>
          <p:nvPr/>
        </p:nvSpPr>
        <p:spPr>
          <a:xfrm>
            <a:off x="1014062" y="5727125"/>
            <a:ext cx="2543187" cy="584775"/>
          </a:xfrm>
          <a:prstGeom prst="rect">
            <a:avLst/>
          </a:prstGeom>
          <a:noFill/>
        </p:spPr>
        <p:txBody>
          <a:bodyPr wrap="square" rtlCol="0">
            <a:spAutoFit/>
          </a:bodyPr>
          <a:lstStyle/>
          <a:p>
            <a:pPr algn="ctr"/>
            <a:r>
              <a:rPr lang="en-US" sz="1600" dirty="0">
                <a:latin typeface="+mj-lt"/>
              </a:rPr>
              <a:t>Experiment Setup</a:t>
            </a:r>
          </a:p>
          <a:p>
            <a:pPr algn="ctr"/>
            <a:r>
              <a:rPr lang="en-US" sz="1600" dirty="0">
                <a:latin typeface="+mj-lt"/>
              </a:rPr>
              <a:t>(On a small hill)</a:t>
            </a:r>
          </a:p>
        </p:txBody>
      </p:sp>
      <p:sp>
        <p:nvSpPr>
          <p:cNvPr id="10" name="TextBox 9">
            <a:extLst>
              <a:ext uri="{FF2B5EF4-FFF2-40B4-BE49-F238E27FC236}">
                <a16:creationId xmlns:a16="http://schemas.microsoft.com/office/drawing/2014/main" id="{EA79BA5C-CA38-E14C-9818-BCF373F9C886}"/>
              </a:ext>
            </a:extLst>
          </p:cNvPr>
          <p:cNvSpPr txBox="1"/>
          <p:nvPr/>
        </p:nvSpPr>
        <p:spPr>
          <a:xfrm>
            <a:off x="4588935" y="5705383"/>
            <a:ext cx="3291807" cy="584775"/>
          </a:xfrm>
          <a:prstGeom prst="rect">
            <a:avLst/>
          </a:prstGeom>
          <a:noFill/>
        </p:spPr>
        <p:txBody>
          <a:bodyPr wrap="square" rtlCol="0">
            <a:spAutoFit/>
          </a:bodyPr>
          <a:lstStyle/>
          <a:p>
            <a:pPr algn="ctr"/>
            <a:r>
              <a:rPr lang="en-US" sz="1600" dirty="0">
                <a:latin typeface="+mj-lt"/>
              </a:rPr>
              <a:t>Receiving backscatter transmissions kilometers away from setup</a:t>
            </a:r>
          </a:p>
        </p:txBody>
      </p:sp>
      <p:sp>
        <p:nvSpPr>
          <p:cNvPr id="7" name="Footer Placeholder 6">
            <a:extLst>
              <a:ext uri="{FF2B5EF4-FFF2-40B4-BE49-F238E27FC236}">
                <a16:creationId xmlns:a16="http://schemas.microsoft.com/office/drawing/2014/main" id="{D1DF1B35-AB90-4D24-815B-6164F049948F}"/>
              </a:ext>
            </a:extLst>
          </p:cNvPr>
          <p:cNvSpPr>
            <a:spLocks noGrp="1"/>
          </p:cNvSpPr>
          <p:nvPr>
            <p:ph type="ftr" sz="quarter" idx="11"/>
          </p:nvPr>
        </p:nvSpPr>
        <p:spPr/>
        <p:txBody>
          <a:bodyPr/>
          <a:lstStyle/>
          <a:p>
            <a:r>
              <a:rPr lang="sv-SE" dirty="0" err="1"/>
              <a:t>ambujv@nus.edu.sg</a:t>
            </a:r>
            <a:endParaRPr lang="sv-SE" dirty="0"/>
          </a:p>
        </p:txBody>
      </p:sp>
      <p:sp>
        <p:nvSpPr>
          <p:cNvPr id="12" name="TextBox 11">
            <a:extLst>
              <a:ext uri="{FF2B5EF4-FFF2-40B4-BE49-F238E27FC236}">
                <a16:creationId xmlns:a16="http://schemas.microsoft.com/office/drawing/2014/main" id="{0E0DED11-603D-CA05-4D76-D3067E0BE742}"/>
              </a:ext>
            </a:extLst>
          </p:cNvPr>
          <p:cNvSpPr txBox="1"/>
          <p:nvPr/>
        </p:nvSpPr>
        <p:spPr>
          <a:xfrm>
            <a:off x="8060551" y="5789399"/>
            <a:ext cx="2876275" cy="276999"/>
          </a:xfrm>
          <a:prstGeom prst="rect">
            <a:avLst/>
          </a:prstGeom>
          <a:noFill/>
        </p:spPr>
        <p:txBody>
          <a:bodyPr wrap="square" rtlCol="0">
            <a:spAutoFit/>
          </a:bodyPr>
          <a:lstStyle/>
          <a:p>
            <a:pPr algn="ctr"/>
            <a:r>
              <a:rPr lang="en-US" sz="1200" dirty="0">
                <a:latin typeface="+mj-lt"/>
              </a:rPr>
              <a:t>Experiment setup video</a:t>
            </a:r>
          </a:p>
        </p:txBody>
      </p:sp>
      <p:pic>
        <p:nvPicPr>
          <p:cNvPr id="5" name="Online Media 4" descr="Experiment setup for LoRea">
            <a:hlinkClick r:id="" action="ppaction://media"/>
            <a:extLst>
              <a:ext uri="{FF2B5EF4-FFF2-40B4-BE49-F238E27FC236}">
                <a16:creationId xmlns:a16="http://schemas.microsoft.com/office/drawing/2014/main" id="{8F2B5785-07A7-62CC-3628-33D39EFBD7DF}"/>
              </a:ext>
            </a:extLst>
          </p:cNvPr>
          <p:cNvPicPr>
            <a:picLocks noRot="1" noChangeAspect="1"/>
          </p:cNvPicPr>
          <p:nvPr>
            <a:videoFile r:link="rId1"/>
          </p:nvPr>
        </p:nvPicPr>
        <p:blipFill>
          <a:blip r:embed="rId6"/>
          <a:stretch>
            <a:fillRect/>
          </a:stretch>
        </p:blipFill>
        <p:spPr>
          <a:xfrm>
            <a:off x="7459644" y="3270886"/>
            <a:ext cx="4070018" cy="2299560"/>
          </a:xfrm>
          <a:prstGeom prst="rect">
            <a:avLst/>
          </a:prstGeom>
        </p:spPr>
      </p:pic>
    </p:spTree>
    <p:extLst>
      <p:ext uri="{BB962C8B-B14F-4D97-AF65-F5344CB8AC3E}">
        <p14:creationId xmlns:p14="http://schemas.microsoft.com/office/powerpoint/2010/main" val="32971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CC99"/>
                </a:solidFill>
                <a:latin typeface="Times New Roman" pitchFamily="18" charset="0"/>
              </a:defRPr>
            </a:lvl1pPr>
            <a:lvl2pPr marL="742950" indent="-285750" eaLnBrk="0" hangingPunct="0">
              <a:defRPr sz="2800" b="1">
                <a:solidFill>
                  <a:srgbClr val="FFCC99"/>
                </a:solidFill>
                <a:latin typeface="Times New Roman" pitchFamily="18" charset="0"/>
              </a:defRPr>
            </a:lvl2pPr>
            <a:lvl3pPr marL="1143000" indent="-228600" eaLnBrk="0" hangingPunct="0">
              <a:defRPr sz="2800" b="1">
                <a:solidFill>
                  <a:srgbClr val="FFCC99"/>
                </a:solidFill>
                <a:latin typeface="Times New Roman" pitchFamily="18" charset="0"/>
              </a:defRPr>
            </a:lvl3pPr>
            <a:lvl4pPr marL="1600200" indent="-228600" eaLnBrk="0" hangingPunct="0">
              <a:defRPr sz="2800" b="1">
                <a:solidFill>
                  <a:srgbClr val="FFCC99"/>
                </a:solidFill>
                <a:latin typeface="Times New Roman" pitchFamily="18" charset="0"/>
              </a:defRPr>
            </a:lvl4pPr>
            <a:lvl5pPr marL="2057400" indent="-228600" eaLnBrk="0" hangingPunct="0">
              <a:defRPr sz="2800" b="1">
                <a:solidFill>
                  <a:srgbClr val="FFCC99"/>
                </a:solidFill>
                <a:latin typeface="Times New Roman" pitchFamily="18" charset="0"/>
              </a:defRPr>
            </a:lvl5pPr>
            <a:lvl6pPr marL="2514600" indent="-228600" eaLnBrk="0" fontAlgn="base" hangingPunct="0">
              <a:spcBef>
                <a:spcPct val="0"/>
              </a:spcBef>
              <a:spcAft>
                <a:spcPct val="0"/>
              </a:spcAft>
              <a:defRPr sz="2800" b="1">
                <a:solidFill>
                  <a:srgbClr val="FFCC99"/>
                </a:solidFill>
                <a:latin typeface="Times New Roman" pitchFamily="18" charset="0"/>
              </a:defRPr>
            </a:lvl6pPr>
            <a:lvl7pPr marL="2971800" indent="-228600" eaLnBrk="0" fontAlgn="base" hangingPunct="0">
              <a:spcBef>
                <a:spcPct val="0"/>
              </a:spcBef>
              <a:spcAft>
                <a:spcPct val="0"/>
              </a:spcAft>
              <a:defRPr sz="2800" b="1">
                <a:solidFill>
                  <a:srgbClr val="FFCC99"/>
                </a:solidFill>
                <a:latin typeface="Times New Roman" pitchFamily="18" charset="0"/>
              </a:defRPr>
            </a:lvl7pPr>
            <a:lvl8pPr marL="3429000" indent="-228600" eaLnBrk="0" fontAlgn="base" hangingPunct="0">
              <a:spcBef>
                <a:spcPct val="0"/>
              </a:spcBef>
              <a:spcAft>
                <a:spcPct val="0"/>
              </a:spcAft>
              <a:defRPr sz="2800" b="1">
                <a:solidFill>
                  <a:srgbClr val="FFCC99"/>
                </a:solidFill>
                <a:latin typeface="Times New Roman" pitchFamily="18" charset="0"/>
              </a:defRPr>
            </a:lvl8pPr>
            <a:lvl9pPr marL="3886200" indent="-228600" eaLnBrk="0" fontAlgn="base" hangingPunct="0">
              <a:spcBef>
                <a:spcPct val="0"/>
              </a:spcBef>
              <a:spcAft>
                <a:spcPct val="0"/>
              </a:spcAft>
              <a:defRPr sz="2800" b="1">
                <a:solidFill>
                  <a:srgbClr val="FFCC99"/>
                </a:solidFill>
                <a:latin typeface="Times New Roman" pitchFamily="18" charset="0"/>
              </a:defRPr>
            </a:lvl9pPr>
          </a:lstStyle>
          <a:p>
            <a:pPr eaLnBrk="1" hangingPunct="1"/>
            <a:endParaRPr lang="en-US" sz="1400" b="0">
              <a:solidFill>
                <a:schemeClr val="tx1"/>
              </a:solidFill>
              <a:latin typeface="Tahoma" pitchFamily="34" charset="0"/>
            </a:endParaRPr>
          </a:p>
          <a:p>
            <a:pPr eaLnBrk="1" hangingPunct="1"/>
            <a:r>
              <a:rPr lang="en-US" sz="1400" b="0">
                <a:solidFill>
                  <a:schemeClr val="tx1"/>
                </a:solidFill>
                <a:latin typeface="Tahoma" pitchFamily="34" charset="0"/>
              </a:rPr>
              <a:t>Localization</a:t>
            </a:r>
          </a:p>
        </p:txBody>
      </p:sp>
      <p:sp>
        <p:nvSpPr>
          <p:cNvPr id="43011" name="Rectangle 2"/>
          <p:cNvSpPr>
            <a:spLocks noGrp="1" noChangeArrowheads="1"/>
          </p:cNvSpPr>
          <p:nvPr>
            <p:ph type="title" idx="4294967295"/>
          </p:nvPr>
        </p:nvSpPr>
        <p:spPr/>
        <p:txBody>
          <a:bodyPr>
            <a:normAutofit/>
          </a:bodyPr>
          <a:lstStyle/>
          <a:p>
            <a:pPr eaLnBrk="1" hangingPunct="1"/>
            <a:r>
              <a:rPr lang="en-US" sz="4000" dirty="0">
                <a:latin typeface="+mn-lt"/>
              </a:rPr>
              <a:t>Received Signal Strength Indicators (RSSI)</a:t>
            </a:r>
          </a:p>
        </p:txBody>
      </p:sp>
      <p:sp>
        <p:nvSpPr>
          <p:cNvPr id="43012" name="Rectangle 3"/>
          <p:cNvSpPr>
            <a:spLocks noGrp="1" noChangeArrowheads="1"/>
          </p:cNvSpPr>
          <p:nvPr>
            <p:ph type="body" idx="4294967295"/>
          </p:nvPr>
        </p:nvSpPr>
        <p:spPr/>
        <p:txBody>
          <a:bodyPr/>
          <a:lstStyle/>
          <a:p>
            <a:pPr eaLnBrk="1" hangingPunct="1">
              <a:lnSpc>
                <a:spcPct val="90000"/>
              </a:lnSpc>
            </a:pPr>
            <a:r>
              <a:rPr lang="en-US" dirty="0">
                <a:latin typeface="+mj-lt"/>
              </a:rPr>
              <a:t>RSSI - received signal-strength indication</a:t>
            </a:r>
          </a:p>
          <a:p>
            <a:pPr eaLnBrk="1" hangingPunct="1">
              <a:lnSpc>
                <a:spcPct val="90000"/>
              </a:lnSpc>
            </a:pPr>
            <a:r>
              <a:rPr lang="en-US" dirty="0">
                <a:latin typeface="+mj-lt"/>
              </a:rPr>
              <a:t>In theory, RSSI varies with 1/d</a:t>
            </a:r>
            <a:r>
              <a:rPr lang="en-US" baseline="30000" dirty="0">
                <a:latin typeface="+mj-lt"/>
                <a:sym typeface="Symbol" pitchFamily="18" charset="2"/>
              </a:rPr>
              <a:t></a:t>
            </a:r>
            <a:endParaRPr lang="en-US" dirty="0">
              <a:latin typeface="+mj-lt"/>
            </a:endParaRPr>
          </a:p>
          <a:p>
            <a:pPr lvl="1" eaLnBrk="1" hangingPunct="1">
              <a:lnSpc>
                <a:spcPct val="90000"/>
              </a:lnSpc>
            </a:pPr>
            <a:r>
              <a:rPr lang="en-US" dirty="0">
                <a:latin typeface="+mj-lt"/>
              </a:rPr>
              <a:t>One common assumption, nodes that are closer have stronger RSSI than those further</a:t>
            </a:r>
          </a:p>
          <a:p>
            <a:pPr eaLnBrk="1" hangingPunct="1">
              <a:lnSpc>
                <a:spcPct val="90000"/>
              </a:lnSpc>
            </a:pPr>
            <a:r>
              <a:rPr lang="en-US" dirty="0">
                <a:latin typeface="+mj-lt"/>
              </a:rPr>
              <a:t>In practice, RSSI ranging measurements contain noise on the order of several meters, highly non-uniform</a:t>
            </a:r>
          </a:p>
          <a:p>
            <a:pPr lvl="1" eaLnBrk="1" hangingPunct="1">
              <a:lnSpc>
                <a:spcPct val="90000"/>
              </a:lnSpc>
            </a:pPr>
            <a:r>
              <a:rPr lang="en-US" dirty="0">
                <a:latin typeface="+mj-lt"/>
              </a:rPr>
              <a:t>Radio propagation differs over different surface (water, grass, asphalt etc.)</a:t>
            </a:r>
          </a:p>
          <a:p>
            <a:pPr lvl="1" eaLnBrk="1" hangingPunct="1">
              <a:lnSpc>
                <a:spcPct val="90000"/>
              </a:lnSpc>
            </a:pPr>
            <a:r>
              <a:rPr lang="en-US" dirty="0">
                <a:latin typeface="+mj-lt"/>
              </a:rPr>
              <a:t>Obstacles such as wall, furniture etc.</a:t>
            </a:r>
          </a:p>
        </p:txBody>
      </p:sp>
    </p:spTree>
    <p:extLst>
      <p:ext uri="{BB962C8B-B14F-4D97-AF65-F5344CB8AC3E}">
        <p14:creationId xmlns:p14="http://schemas.microsoft.com/office/powerpoint/2010/main" val="1266311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110</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42456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Mitigating interference and improving range</a:t>
            </a:r>
          </a:p>
        </p:txBody>
      </p:sp>
      <p:sp>
        <p:nvSpPr>
          <p:cNvPr id="3" name="Content Placeholder 2"/>
          <p:cNvSpPr>
            <a:spLocks noGrp="1"/>
          </p:cNvSpPr>
          <p:nvPr>
            <p:ph idx="1"/>
          </p:nvPr>
        </p:nvSpPr>
        <p:spPr>
          <a:xfrm>
            <a:off x="838200" y="1537687"/>
            <a:ext cx="10515600" cy="4351338"/>
          </a:xfrm>
        </p:spPr>
        <p:txBody>
          <a:bodyPr/>
          <a:lstStyle/>
          <a:p>
            <a:r>
              <a:rPr lang="en-US" dirty="0">
                <a:latin typeface="+mj-lt"/>
              </a:rPr>
              <a:t>In-band interference from unregulated traffic</a:t>
            </a:r>
          </a:p>
          <a:p>
            <a:r>
              <a:rPr lang="en-US" dirty="0">
                <a:latin typeface="+mj-lt"/>
              </a:rPr>
              <a:t>Bit spreading over FSK</a:t>
            </a:r>
          </a:p>
          <a:p>
            <a:r>
              <a:rPr lang="en-US" dirty="0">
                <a:latin typeface="+mj-lt"/>
              </a:rPr>
              <a:t>Forward error correction mechanism at the tag </a:t>
            </a:r>
          </a:p>
        </p:txBody>
      </p:sp>
      <p:graphicFrame>
        <p:nvGraphicFramePr>
          <p:cNvPr id="5" name="Table 4"/>
          <p:cNvGraphicFramePr>
            <a:graphicFrameLocks noGrp="1"/>
          </p:cNvGraphicFramePr>
          <p:nvPr/>
        </p:nvGraphicFramePr>
        <p:xfrm>
          <a:off x="531541" y="3278459"/>
          <a:ext cx="11128917" cy="3345365"/>
        </p:xfrm>
        <a:graphic>
          <a:graphicData uri="http://schemas.openxmlformats.org/drawingml/2006/table">
            <a:tbl>
              <a:tblPr firstRow="1" bandRow="1">
                <a:tableStyleId>{8EC20E35-A176-4012-BC5E-935CFFF8708E}</a:tableStyleId>
              </a:tblPr>
              <a:tblGrid>
                <a:gridCol w="3709639">
                  <a:extLst>
                    <a:ext uri="{9D8B030D-6E8A-4147-A177-3AD203B41FA5}">
                      <a16:colId xmlns:a16="http://schemas.microsoft.com/office/drawing/2014/main" val="20000"/>
                    </a:ext>
                  </a:extLst>
                </a:gridCol>
                <a:gridCol w="3709639">
                  <a:extLst>
                    <a:ext uri="{9D8B030D-6E8A-4147-A177-3AD203B41FA5}">
                      <a16:colId xmlns:a16="http://schemas.microsoft.com/office/drawing/2014/main" val="20001"/>
                    </a:ext>
                  </a:extLst>
                </a:gridCol>
                <a:gridCol w="3709639">
                  <a:extLst>
                    <a:ext uri="{9D8B030D-6E8A-4147-A177-3AD203B41FA5}">
                      <a16:colId xmlns:a16="http://schemas.microsoft.com/office/drawing/2014/main" val="20002"/>
                    </a:ext>
                  </a:extLst>
                </a:gridCol>
              </a:tblGrid>
              <a:tr h="669073">
                <a:tc>
                  <a:txBody>
                    <a:bodyPr/>
                    <a:lstStyle/>
                    <a:p>
                      <a:pPr algn="ctr"/>
                      <a:r>
                        <a:rPr lang="en-US" dirty="0"/>
                        <a:t>Spreading mode</a:t>
                      </a:r>
                    </a:p>
                  </a:txBody>
                  <a:tcPr/>
                </a:tc>
                <a:tc>
                  <a:txBody>
                    <a:bodyPr/>
                    <a:lstStyle/>
                    <a:p>
                      <a:pPr algn="ctr"/>
                      <a:r>
                        <a:rPr lang="en-US" dirty="0"/>
                        <a:t>Symbol 0</a:t>
                      </a:r>
                    </a:p>
                  </a:txBody>
                  <a:tcPr/>
                </a:tc>
                <a:tc>
                  <a:txBody>
                    <a:bodyPr/>
                    <a:lstStyle/>
                    <a:p>
                      <a:pPr algn="ctr"/>
                      <a:r>
                        <a:rPr lang="en-US" dirty="0"/>
                        <a:t>Symbol 1</a:t>
                      </a:r>
                    </a:p>
                  </a:txBody>
                  <a:tcPr/>
                </a:tc>
                <a:extLst>
                  <a:ext uri="{0D108BD9-81ED-4DB2-BD59-A6C34878D82A}">
                    <a16:rowId xmlns:a16="http://schemas.microsoft.com/office/drawing/2014/main" val="10000"/>
                  </a:ext>
                </a:extLst>
              </a:tr>
              <a:tr h="669073">
                <a:tc>
                  <a:txBody>
                    <a:bodyPr/>
                    <a:lstStyle/>
                    <a:p>
                      <a:pPr algn="ctr"/>
                      <a:r>
                        <a:rPr lang="en-US" dirty="0"/>
                        <a:t>1X</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1"/>
                  </a:ext>
                </a:extLst>
              </a:tr>
              <a:tr h="669073">
                <a:tc>
                  <a:txBody>
                    <a:bodyPr/>
                    <a:lstStyle/>
                    <a:p>
                      <a:pPr algn="ctr"/>
                      <a:r>
                        <a:rPr lang="en-US" dirty="0"/>
                        <a:t>2X</a:t>
                      </a:r>
                    </a:p>
                  </a:txBody>
                  <a:tcPr/>
                </a:tc>
                <a:tc>
                  <a:txBody>
                    <a:bodyPr/>
                    <a:lstStyle/>
                    <a:p>
                      <a:pPr algn="ctr"/>
                      <a:r>
                        <a:rPr lang="en-US" dirty="0"/>
                        <a:t>00</a:t>
                      </a:r>
                    </a:p>
                  </a:txBody>
                  <a:tcPr/>
                </a:tc>
                <a:tc>
                  <a:txBody>
                    <a:bodyPr/>
                    <a:lstStyle/>
                    <a:p>
                      <a:pPr algn="ctr"/>
                      <a:r>
                        <a:rPr lang="en-US" dirty="0"/>
                        <a:t>11</a:t>
                      </a:r>
                    </a:p>
                  </a:txBody>
                  <a:tcPr/>
                </a:tc>
                <a:extLst>
                  <a:ext uri="{0D108BD9-81ED-4DB2-BD59-A6C34878D82A}">
                    <a16:rowId xmlns:a16="http://schemas.microsoft.com/office/drawing/2014/main" val="10002"/>
                  </a:ext>
                </a:extLst>
              </a:tr>
              <a:tr h="669073">
                <a:tc>
                  <a:txBody>
                    <a:bodyPr/>
                    <a:lstStyle/>
                    <a:p>
                      <a:pPr algn="ctr"/>
                      <a:r>
                        <a:rPr lang="en-US" dirty="0"/>
                        <a:t>4X</a:t>
                      </a:r>
                    </a:p>
                  </a:txBody>
                  <a:tcPr/>
                </a:tc>
                <a:tc>
                  <a:txBody>
                    <a:bodyPr/>
                    <a:lstStyle/>
                    <a:p>
                      <a:pPr algn="ctr"/>
                      <a:r>
                        <a:rPr lang="en-US" dirty="0"/>
                        <a:t>1100</a:t>
                      </a:r>
                    </a:p>
                  </a:txBody>
                  <a:tcPr/>
                </a:tc>
                <a:tc>
                  <a:txBody>
                    <a:bodyPr/>
                    <a:lstStyle/>
                    <a:p>
                      <a:pPr algn="ctr"/>
                      <a:r>
                        <a:rPr lang="en-US" dirty="0"/>
                        <a:t>0011</a:t>
                      </a:r>
                    </a:p>
                  </a:txBody>
                  <a:tcPr/>
                </a:tc>
                <a:extLst>
                  <a:ext uri="{0D108BD9-81ED-4DB2-BD59-A6C34878D82A}">
                    <a16:rowId xmlns:a16="http://schemas.microsoft.com/office/drawing/2014/main" val="10003"/>
                  </a:ext>
                </a:extLst>
              </a:tr>
              <a:tr h="669073">
                <a:tc>
                  <a:txBody>
                    <a:bodyPr/>
                    <a:lstStyle/>
                    <a:p>
                      <a:pPr algn="ctr"/>
                      <a:r>
                        <a:rPr lang="en-US" dirty="0"/>
                        <a:t>8X</a:t>
                      </a:r>
                    </a:p>
                  </a:txBody>
                  <a:tcPr/>
                </a:tc>
                <a:tc>
                  <a:txBody>
                    <a:bodyPr/>
                    <a:lstStyle/>
                    <a:p>
                      <a:pPr algn="ctr"/>
                      <a:r>
                        <a:rPr lang="en-US" dirty="0"/>
                        <a:t>00111100</a:t>
                      </a:r>
                    </a:p>
                  </a:txBody>
                  <a:tcPr/>
                </a:tc>
                <a:tc>
                  <a:txBody>
                    <a:bodyPr/>
                    <a:lstStyle/>
                    <a:p>
                      <a:pPr algn="ctr"/>
                      <a:r>
                        <a:rPr lang="en-US" dirty="0"/>
                        <a:t>11000011</a:t>
                      </a:r>
                    </a:p>
                  </a:txBody>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fld id="{B5A118A8-96FD-5F43-8EA5-87CD556F75EC}" type="slidenum">
              <a:rPr lang="en-US" smtClean="0"/>
              <a:t>111</a:t>
            </a:fld>
            <a:endParaRPr lang="en-US"/>
          </a:p>
        </p:txBody>
      </p:sp>
    </p:spTree>
    <p:extLst>
      <p:ext uri="{BB962C8B-B14F-4D97-AF65-F5344CB8AC3E}">
        <p14:creationId xmlns:p14="http://schemas.microsoft.com/office/powerpoint/2010/main" val="1465387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Mitigating interference and improving range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7511" y="3847170"/>
            <a:ext cx="6928625" cy="2598234"/>
          </a:xfrm>
        </p:spPr>
      </p:pic>
      <p:graphicFrame>
        <p:nvGraphicFramePr>
          <p:cNvPr id="6" name="Table 5"/>
          <p:cNvGraphicFramePr>
            <a:graphicFrameLocks noGrp="1"/>
          </p:cNvGraphicFramePr>
          <p:nvPr/>
        </p:nvGraphicFramePr>
        <p:xfrm>
          <a:off x="1797824" y="1928312"/>
          <a:ext cx="8128000" cy="111252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Transmission mode</a:t>
                      </a:r>
                    </a:p>
                  </a:txBody>
                  <a:tcPr/>
                </a:tc>
                <a:tc>
                  <a:txBody>
                    <a:bodyPr/>
                    <a:lstStyle/>
                    <a:p>
                      <a:pPr algn="ctr"/>
                      <a:r>
                        <a:rPr lang="en-US" dirty="0"/>
                        <a:t>Communication range</a:t>
                      </a:r>
                    </a:p>
                  </a:txBody>
                  <a:tcPr/>
                </a:tc>
                <a:extLst>
                  <a:ext uri="{0D108BD9-81ED-4DB2-BD59-A6C34878D82A}">
                    <a16:rowId xmlns:a16="http://schemas.microsoft.com/office/drawing/2014/main" val="10000"/>
                  </a:ext>
                </a:extLst>
              </a:tr>
              <a:tr h="370840">
                <a:tc>
                  <a:txBody>
                    <a:bodyPr/>
                    <a:lstStyle/>
                    <a:p>
                      <a:r>
                        <a:rPr lang="en-US" dirty="0"/>
                        <a:t>FEC + Spreading 8X</a:t>
                      </a:r>
                    </a:p>
                  </a:txBody>
                  <a:tcPr/>
                </a:tc>
                <a:tc>
                  <a:txBody>
                    <a:bodyPr/>
                    <a:lstStyle/>
                    <a:p>
                      <a:r>
                        <a:rPr lang="en-US" dirty="0"/>
                        <a:t>1.35 kilometers</a:t>
                      </a:r>
                    </a:p>
                  </a:txBody>
                  <a:tcPr/>
                </a:tc>
                <a:extLst>
                  <a:ext uri="{0D108BD9-81ED-4DB2-BD59-A6C34878D82A}">
                    <a16:rowId xmlns:a16="http://schemas.microsoft.com/office/drawing/2014/main" val="10001"/>
                  </a:ext>
                </a:extLst>
              </a:tr>
              <a:tr h="370840">
                <a:tc>
                  <a:txBody>
                    <a:bodyPr/>
                    <a:lstStyle/>
                    <a:p>
                      <a:r>
                        <a:rPr lang="en-US" dirty="0"/>
                        <a:t>FSK</a:t>
                      </a:r>
                    </a:p>
                  </a:txBody>
                  <a:tcPr/>
                </a:tc>
                <a:tc>
                  <a:txBody>
                    <a:bodyPr/>
                    <a:lstStyle/>
                    <a:p>
                      <a:r>
                        <a:rPr lang="en-US" dirty="0"/>
                        <a:t>1.05 kilometers</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635510" y="3074669"/>
            <a:ext cx="9500839" cy="369332"/>
          </a:xfrm>
          <a:prstGeom prst="rect">
            <a:avLst/>
          </a:prstGeom>
          <a:noFill/>
        </p:spPr>
        <p:txBody>
          <a:bodyPr wrap="square" rtlCol="0">
            <a:spAutoFit/>
          </a:bodyPr>
          <a:lstStyle/>
          <a:p>
            <a:r>
              <a:rPr lang="en-US" dirty="0">
                <a:solidFill>
                  <a:schemeClr val="accent5"/>
                </a:solidFill>
              </a:rPr>
              <a:t>Improvement </a:t>
            </a:r>
            <a:r>
              <a:rPr lang="en-US">
                <a:solidFill>
                  <a:schemeClr val="accent5"/>
                </a:solidFill>
              </a:rPr>
              <a:t>in communication </a:t>
            </a:r>
            <a:r>
              <a:rPr lang="en-US" dirty="0">
                <a:solidFill>
                  <a:schemeClr val="accent5"/>
                </a:solidFill>
              </a:rPr>
              <a:t>range due to bit spreading. Carrier strength was 24 </a:t>
            </a:r>
            <a:r>
              <a:rPr lang="en-US" dirty="0" err="1">
                <a:solidFill>
                  <a:schemeClr val="accent5"/>
                </a:solidFill>
              </a:rPr>
              <a:t>dBm</a:t>
            </a:r>
            <a:endParaRPr lang="en-US" dirty="0">
              <a:solidFill>
                <a:schemeClr val="accent5"/>
              </a:solidFill>
            </a:endParaRPr>
          </a:p>
        </p:txBody>
      </p:sp>
      <p:sp>
        <p:nvSpPr>
          <p:cNvPr id="8" name="TextBox 7"/>
          <p:cNvSpPr txBox="1"/>
          <p:nvPr/>
        </p:nvSpPr>
        <p:spPr>
          <a:xfrm>
            <a:off x="1345580" y="6260738"/>
            <a:ext cx="9500839" cy="369332"/>
          </a:xfrm>
          <a:prstGeom prst="rect">
            <a:avLst/>
          </a:prstGeom>
          <a:noFill/>
        </p:spPr>
        <p:txBody>
          <a:bodyPr wrap="square" rtlCol="0">
            <a:spAutoFit/>
          </a:bodyPr>
          <a:lstStyle/>
          <a:p>
            <a:pPr algn="ctr"/>
            <a:r>
              <a:rPr lang="en-US" dirty="0">
                <a:solidFill>
                  <a:schemeClr val="accent5"/>
                </a:solidFill>
              </a:rPr>
              <a:t>Reliability under in-band interference </a:t>
            </a:r>
          </a:p>
        </p:txBody>
      </p:sp>
      <p:sp>
        <p:nvSpPr>
          <p:cNvPr id="9" name="Slide Number Placeholder 8"/>
          <p:cNvSpPr>
            <a:spLocks noGrp="1"/>
          </p:cNvSpPr>
          <p:nvPr>
            <p:ph type="sldNum" sz="quarter" idx="12"/>
          </p:nvPr>
        </p:nvSpPr>
        <p:spPr/>
        <p:txBody>
          <a:bodyPr/>
          <a:lstStyle/>
          <a:p>
            <a:fld id="{B5A118A8-96FD-5F43-8EA5-87CD556F75EC}" type="slidenum">
              <a:rPr lang="en-US" smtClean="0"/>
              <a:t>112</a:t>
            </a:fld>
            <a:endParaRPr lang="en-US"/>
          </a:p>
        </p:txBody>
      </p:sp>
    </p:spTree>
    <p:extLst>
      <p:ext uri="{BB962C8B-B14F-4D97-AF65-F5344CB8AC3E}">
        <p14:creationId xmlns:p14="http://schemas.microsoft.com/office/powerpoint/2010/main" val="5079434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operations of multiple tags </a:t>
            </a:r>
          </a:p>
        </p:txBody>
      </p:sp>
      <p:sp>
        <p:nvSpPr>
          <p:cNvPr id="3" name="Content Placeholder 2"/>
          <p:cNvSpPr>
            <a:spLocks noGrp="1"/>
          </p:cNvSpPr>
          <p:nvPr>
            <p:ph idx="1"/>
          </p:nvPr>
        </p:nvSpPr>
        <p:spPr>
          <a:xfrm>
            <a:off x="838200" y="1654985"/>
            <a:ext cx="10515600" cy="4351338"/>
          </a:xfrm>
        </p:spPr>
        <p:txBody>
          <a:bodyPr>
            <a:normAutofit/>
          </a:bodyPr>
          <a:lstStyle/>
          <a:p>
            <a:r>
              <a:rPr lang="en-US" dirty="0">
                <a:latin typeface="+mj-lt"/>
              </a:rPr>
              <a:t>Operations of multiple backscatter tag</a:t>
            </a:r>
          </a:p>
          <a:p>
            <a:pPr lvl="1"/>
            <a:r>
              <a:rPr lang="en-US" dirty="0">
                <a:latin typeface="+mj-lt"/>
              </a:rPr>
              <a:t>Backscatters at same frequency at same time</a:t>
            </a:r>
          </a:p>
          <a:p>
            <a:pPr lvl="2"/>
            <a:r>
              <a:rPr lang="en-US" dirty="0">
                <a:latin typeface="+mj-lt"/>
              </a:rPr>
              <a:t>requires extensive processing  to recover from collided transmissions [1,2]</a:t>
            </a:r>
          </a:p>
          <a:p>
            <a:pPr lvl="1"/>
            <a:r>
              <a:rPr lang="en-US" dirty="0">
                <a:latin typeface="+mj-lt"/>
              </a:rPr>
              <a:t>Backscatter not at the same time [TDMA]</a:t>
            </a:r>
          </a:p>
          <a:p>
            <a:r>
              <a:rPr lang="en-US" dirty="0">
                <a:solidFill>
                  <a:srgbClr val="FF0000"/>
                </a:solidFill>
                <a:latin typeface="+mj-lt"/>
              </a:rPr>
              <a:t>Each tag can be allocated separate frequency / channel</a:t>
            </a:r>
          </a:p>
          <a:p>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B5A118A8-96FD-5F43-8EA5-87CD556F75EC}" type="slidenum">
              <a:rPr lang="en-US" smtClean="0"/>
              <a:t>113</a:t>
            </a:fld>
            <a:endParaRPr lang="en-US"/>
          </a:p>
        </p:txBody>
      </p:sp>
      <p:sp>
        <p:nvSpPr>
          <p:cNvPr id="5" name="TextBox 4"/>
          <p:cNvSpPr txBox="1"/>
          <p:nvPr/>
        </p:nvSpPr>
        <p:spPr>
          <a:xfrm>
            <a:off x="907212" y="6305977"/>
            <a:ext cx="11667392" cy="415498"/>
          </a:xfrm>
          <a:prstGeom prst="rect">
            <a:avLst/>
          </a:prstGeom>
          <a:noFill/>
        </p:spPr>
        <p:txBody>
          <a:bodyPr wrap="square" rtlCol="0">
            <a:spAutoFit/>
          </a:bodyPr>
          <a:lstStyle/>
          <a:p>
            <a:r>
              <a:rPr lang="en-US" sz="1050" dirty="0"/>
              <a:t>[1] Pan Hu, </a:t>
            </a:r>
            <a:r>
              <a:rPr lang="en-US" sz="1050" dirty="0" err="1"/>
              <a:t>Pengyu</a:t>
            </a:r>
            <a:r>
              <a:rPr lang="en-US" sz="1050" dirty="0"/>
              <a:t> Zhang, Deepak </a:t>
            </a:r>
            <a:r>
              <a:rPr lang="en-US" sz="1050" dirty="0" err="1"/>
              <a:t>Ganesan</a:t>
            </a:r>
            <a:r>
              <a:rPr lang="en-US" sz="1050" dirty="0"/>
              <a:t> - "Laissez-Faire: Fully asymmetric backscatter communication”- ACM SIGCOMM 2015</a:t>
            </a:r>
          </a:p>
          <a:p>
            <a:r>
              <a:rPr lang="en-US" sz="1050" dirty="0"/>
              <a:t>[2] </a:t>
            </a:r>
            <a:r>
              <a:rPr lang="en-US" sz="1050" dirty="0" err="1"/>
              <a:t>Ou</a:t>
            </a:r>
            <a:r>
              <a:rPr lang="en-US" sz="1050" dirty="0"/>
              <a:t>, </a:t>
            </a:r>
            <a:r>
              <a:rPr lang="en-US" sz="1050" dirty="0" err="1"/>
              <a:t>Jiajue</a:t>
            </a:r>
            <a:r>
              <a:rPr lang="en-US" sz="1050" dirty="0"/>
              <a:t>, Mo Li, and </a:t>
            </a:r>
            <a:r>
              <a:rPr lang="en-US" sz="1050" dirty="0" err="1"/>
              <a:t>Yuanqing</a:t>
            </a:r>
            <a:r>
              <a:rPr lang="en-US" sz="1050" dirty="0"/>
              <a:t> Zheng - "Come and be served: Parallel decoding for cots </a:t>
            </a:r>
            <a:r>
              <a:rPr lang="en-US" sz="1050" dirty="0" err="1"/>
              <a:t>rfid</a:t>
            </a:r>
            <a:r>
              <a:rPr lang="en-US" sz="1050" dirty="0"/>
              <a:t> tags." </a:t>
            </a:r>
            <a:r>
              <a:rPr lang="mr-IN" sz="1050" dirty="0"/>
              <a:t>–</a:t>
            </a:r>
            <a:r>
              <a:rPr lang="en-US" sz="1050" dirty="0"/>
              <a:t> ACM MOBICOM 2015</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795" y="4019547"/>
            <a:ext cx="5014822" cy="1880558"/>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12" y="4124426"/>
            <a:ext cx="4735144" cy="1775679"/>
          </a:xfrm>
          <a:prstGeom prst="rect">
            <a:avLst/>
          </a:prstGeom>
        </p:spPr>
      </p:pic>
      <p:sp>
        <p:nvSpPr>
          <p:cNvPr id="8" name="TextBox 7"/>
          <p:cNvSpPr txBox="1"/>
          <p:nvPr/>
        </p:nvSpPr>
        <p:spPr>
          <a:xfrm>
            <a:off x="-1393137" y="5799454"/>
            <a:ext cx="9500839" cy="369332"/>
          </a:xfrm>
          <a:prstGeom prst="rect">
            <a:avLst/>
          </a:prstGeom>
          <a:noFill/>
        </p:spPr>
        <p:txBody>
          <a:bodyPr wrap="square" rtlCol="0">
            <a:spAutoFit/>
          </a:bodyPr>
          <a:lstStyle/>
          <a:p>
            <a:pPr algn="ctr"/>
            <a:r>
              <a:rPr lang="en-US" dirty="0">
                <a:solidFill>
                  <a:schemeClr val="accent5"/>
                </a:solidFill>
              </a:rPr>
              <a:t>Concurrently transmitting tags</a:t>
            </a:r>
          </a:p>
        </p:txBody>
      </p:sp>
      <p:sp>
        <p:nvSpPr>
          <p:cNvPr id="9" name="TextBox 8"/>
          <p:cNvSpPr txBox="1"/>
          <p:nvPr/>
        </p:nvSpPr>
        <p:spPr>
          <a:xfrm>
            <a:off x="4478786" y="5843859"/>
            <a:ext cx="9500839" cy="369332"/>
          </a:xfrm>
          <a:prstGeom prst="rect">
            <a:avLst/>
          </a:prstGeom>
          <a:noFill/>
        </p:spPr>
        <p:txBody>
          <a:bodyPr wrap="square" rtlCol="0">
            <a:spAutoFit/>
          </a:bodyPr>
          <a:lstStyle/>
          <a:p>
            <a:pPr algn="ctr"/>
            <a:r>
              <a:rPr lang="en-US" dirty="0">
                <a:solidFill>
                  <a:schemeClr val="accent5"/>
                </a:solidFill>
              </a:rPr>
              <a:t>Spacing between </a:t>
            </a:r>
            <a:r>
              <a:rPr lang="en-US">
                <a:solidFill>
                  <a:schemeClr val="accent5"/>
                </a:solidFill>
              </a:rPr>
              <a:t>backscatter transmissions</a:t>
            </a:r>
            <a:endParaRPr lang="en-US" dirty="0">
              <a:solidFill>
                <a:schemeClr val="accent5"/>
              </a:solidFill>
            </a:endParaRPr>
          </a:p>
        </p:txBody>
      </p:sp>
    </p:spTree>
    <p:extLst>
      <p:ext uri="{BB962C8B-B14F-4D97-AF65-F5344CB8AC3E}">
        <p14:creationId xmlns:p14="http://schemas.microsoft.com/office/powerpoint/2010/main" val="20035131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Communication layers</a:t>
            </a:r>
          </a:p>
          <a:p>
            <a:pPr marL="514350" indent="-514350">
              <a:buAutoNum type="arabicPeriod"/>
            </a:pPr>
            <a:r>
              <a:rPr lang="en-US" dirty="0">
                <a:latin typeface="+mj-lt"/>
              </a:rPr>
              <a:t>Medium access control</a:t>
            </a:r>
          </a:p>
          <a:p>
            <a:pPr marL="514350" indent="-514350">
              <a:buAutoNum type="arabicPeriod"/>
            </a:pPr>
            <a:r>
              <a:rPr lang="en-US" dirty="0">
                <a:latin typeface="+mj-lt"/>
              </a:rPr>
              <a:t>Random access protocol</a:t>
            </a:r>
          </a:p>
          <a:p>
            <a:pPr marL="514350" indent="-514350">
              <a:buAutoNum type="arabicPeriod"/>
            </a:pPr>
            <a:r>
              <a:rPr lang="en-US" dirty="0">
                <a:latin typeface="+mj-lt"/>
              </a:rPr>
              <a:t>Controlled access control</a:t>
            </a:r>
          </a:p>
          <a:p>
            <a:pPr marL="514350" indent="-514350">
              <a:buAutoNum type="arabicPeriod"/>
            </a:pPr>
            <a:r>
              <a:rPr lang="en-US" dirty="0">
                <a:latin typeface="+mj-lt"/>
              </a:rPr>
              <a:t>Channelization protocol</a:t>
            </a:r>
          </a:p>
          <a:p>
            <a:pPr marL="514350" indent="-514350">
              <a:buAutoNum type="arabicPeriod"/>
            </a:pPr>
            <a:r>
              <a:rPr lang="en-US" dirty="0">
                <a:latin typeface="+mj-lt"/>
              </a:rPr>
              <a:t>Spreading and coding</a:t>
            </a:r>
          </a:p>
          <a:p>
            <a:pPr marL="514350" indent="-514350">
              <a:buAutoNum type="arabicPeriod"/>
            </a:pPr>
            <a:r>
              <a:rPr lang="en-US" dirty="0">
                <a:latin typeface="+mj-lt"/>
              </a:rPr>
              <a:t>Case Study: </a:t>
            </a:r>
            <a:r>
              <a:rPr lang="en-US" dirty="0" err="1">
                <a:latin typeface="+mj-lt"/>
              </a:rPr>
              <a:t>LoRea</a:t>
            </a: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114</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01884369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115</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18629913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dirty="0"/>
              <a:t>Time of flight (also known as time of arrival, </a:t>
            </a:r>
            <a:r>
              <a:rPr lang="en-US" dirty="0" err="1"/>
              <a:t>ToA</a:t>
            </a:r>
            <a:r>
              <a:rPr lang="en-US" dirty="0"/>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dirty="0">
                <a:latin typeface="+mj-lt"/>
              </a:rPr>
              <a:t>Determine distance by knowing:</a:t>
            </a:r>
          </a:p>
          <a:p>
            <a:pPr lvl="1"/>
            <a:r>
              <a:rPr lang="en-US" dirty="0">
                <a:latin typeface="+mj-lt"/>
              </a:rPr>
              <a:t>Exact position of infrastructure</a:t>
            </a:r>
          </a:p>
          <a:p>
            <a:pPr lvl="1"/>
            <a:r>
              <a:rPr lang="en-US" dirty="0">
                <a:latin typeface="+mj-lt"/>
              </a:rPr>
              <a:t>Transmit time</a:t>
            </a:r>
          </a:p>
          <a:p>
            <a:pPr lvl="1"/>
            <a:r>
              <a:rPr lang="en-US" dirty="0">
                <a:latin typeface="+mj-lt"/>
              </a:rPr>
              <a:t>Receive time</a:t>
            </a:r>
          </a:p>
          <a:p>
            <a:pPr lvl="1"/>
            <a:r>
              <a:rPr lang="en-US" dirty="0">
                <a:latin typeface="+mj-lt"/>
              </a:rPr>
              <a:t>Signal velocity (i.e. speed of light)</a:t>
            </a:r>
          </a:p>
          <a:p>
            <a:pPr lvl="1"/>
            <a:endParaRPr lang="en-US" dirty="0">
              <a:latin typeface="+mj-lt"/>
            </a:endParaRPr>
          </a:p>
          <a:p>
            <a:r>
              <a:rPr lang="en-US" dirty="0">
                <a:latin typeface="+mj-lt"/>
              </a:rPr>
              <a:t>Infrastructure transmits and device listens</a:t>
            </a:r>
          </a:p>
          <a:p>
            <a:pPr lvl="1"/>
            <a:r>
              <a:rPr lang="en-US" dirty="0">
                <a:latin typeface="+mj-lt"/>
              </a:rPr>
              <a:t>Can happen all the time, but devices only listen when they want a position</a:t>
            </a:r>
          </a:p>
          <a:p>
            <a:pPr lvl="1"/>
            <a:endParaRPr lang="en-US" dirty="0">
              <a:latin typeface="+mj-lt"/>
            </a:endParaRPr>
          </a:p>
          <a:p>
            <a:r>
              <a:rPr lang="en-US" dirty="0">
                <a:latin typeface="+mj-lt"/>
              </a:rPr>
              <a:t>Requires time synchronization between infrastructure and device</a:t>
            </a:r>
          </a:p>
          <a:p>
            <a:pPr lvl="1"/>
            <a:r>
              <a:rPr lang="en-US" dirty="0">
                <a:latin typeface="+mj-lt"/>
              </a:rPr>
              <a:t>Synchronization must be good: 1 </a:t>
            </a:r>
            <a:r>
              <a:rPr lang="en-US" dirty="0" err="1">
                <a:latin typeface="+mj-lt"/>
              </a:rPr>
              <a:t>μs</a:t>
            </a:r>
            <a:r>
              <a:rPr lang="en-US" dirty="0">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59552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06" y="1351508"/>
            <a:ext cx="10877190" cy="4893647"/>
          </a:xfrm>
          <a:prstGeom prst="rect">
            <a:avLst/>
          </a:prstGeom>
          <a:noFill/>
        </p:spPr>
        <p:txBody>
          <a:bodyPr wrap="square" rtlCol="0">
            <a:spAutoFit/>
          </a:bodyPr>
          <a:lstStyle/>
          <a:p>
            <a:r>
              <a:rPr lang="en-US" sz="2400" dirty="0">
                <a:latin typeface="+mj-lt"/>
              </a:rPr>
              <a:t>Important Considerations:</a:t>
            </a:r>
          </a:p>
          <a:p>
            <a:pPr marL="457200" indent="-457200">
              <a:buFont typeface="Arial" panose="020B0604020202020204" pitchFamily="34" charset="0"/>
              <a:buChar char="•"/>
            </a:pPr>
            <a:r>
              <a:rPr lang="en-US" sz="2400" dirty="0">
                <a:latin typeface="+mj-lt"/>
              </a:rPr>
              <a:t>Speed of signal propagation </a:t>
            </a:r>
          </a:p>
          <a:p>
            <a:pPr marL="457200" indent="-457200">
              <a:buFont typeface="Arial" panose="020B0604020202020204" pitchFamily="34" charset="0"/>
              <a:buChar char="•"/>
            </a:pPr>
            <a:r>
              <a:rPr lang="en-US" sz="2400" dirty="0">
                <a:latin typeface="+mj-lt"/>
              </a:rPr>
              <a:t>Distance to be measured</a:t>
            </a:r>
          </a:p>
          <a:p>
            <a:pPr marL="457200" indent="-457200">
              <a:buFont typeface="Arial" panose="020B0604020202020204" pitchFamily="34" charset="0"/>
              <a:buChar char="•"/>
            </a:pPr>
            <a:r>
              <a:rPr lang="en-US" sz="2400" dirty="0">
                <a:latin typeface="+mj-lt"/>
              </a:rPr>
              <a:t>Clock accuracy</a:t>
            </a:r>
          </a:p>
          <a:p>
            <a:endParaRPr lang="en-US" sz="2400" dirty="0">
              <a:latin typeface="+mj-lt"/>
            </a:endParaRPr>
          </a:p>
          <a:p>
            <a:r>
              <a:rPr lang="en-US" sz="2400" dirty="0">
                <a:latin typeface="+mj-lt"/>
              </a:rPr>
              <a:t>Example:</a:t>
            </a:r>
          </a:p>
          <a:p>
            <a:pPr marL="457200" indent="-457200">
              <a:buFont typeface="Arial" panose="020B0604020202020204" pitchFamily="34" charset="0"/>
              <a:buChar char="•"/>
            </a:pPr>
            <a:r>
              <a:rPr lang="en-US" sz="2400" dirty="0">
                <a:latin typeface="+mj-lt"/>
              </a:rPr>
              <a:t>Speed of light (c) ~ 3x10</a:t>
            </a:r>
            <a:r>
              <a:rPr lang="en-US" sz="2400" baseline="30000" dirty="0">
                <a:latin typeface="+mj-lt"/>
              </a:rPr>
              <a:t>8</a:t>
            </a:r>
            <a:r>
              <a:rPr lang="en-US" sz="2400" dirty="0">
                <a:latin typeface="+mj-lt"/>
              </a:rPr>
              <a:t> m/s</a:t>
            </a:r>
          </a:p>
          <a:p>
            <a:pPr marL="457200" indent="-457200">
              <a:buFont typeface="Arial" panose="020B0604020202020204" pitchFamily="34" charset="0"/>
              <a:buChar char="•"/>
            </a:pPr>
            <a:r>
              <a:rPr lang="en-US" sz="2400" dirty="0">
                <a:latin typeface="+mj-lt"/>
              </a:rPr>
              <a:t>Distance travel in 1ms = 300m</a:t>
            </a:r>
          </a:p>
          <a:p>
            <a:pPr marL="457200" indent="-457200">
              <a:buFont typeface="Arial" panose="020B0604020202020204" pitchFamily="34" charset="0"/>
              <a:buChar char="•"/>
            </a:pPr>
            <a:r>
              <a:rPr lang="en-US" sz="2400" dirty="0">
                <a:latin typeface="+mj-lt"/>
              </a:rPr>
              <a:t>Clock accuracy needed for meter accuracy (1/c) ~ 3ns</a:t>
            </a:r>
          </a:p>
          <a:p>
            <a:endParaRPr lang="en-US" sz="2400" dirty="0">
              <a:latin typeface="+mj-lt"/>
            </a:endParaRPr>
          </a:p>
          <a:p>
            <a:pPr marL="457200" indent="-457200">
              <a:buFont typeface="Arial" panose="020B0604020202020204" pitchFamily="34" charset="0"/>
              <a:buChar char="•"/>
            </a:pPr>
            <a:r>
              <a:rPr lang="en-US" sz="2400" dirty="0">
                <a:latin typeface="+mj-lt"/>
              </a:rPr>
              <a:t>Speed of sound (v) ~ 330 m/s</a:t>
            </a:r>
          </a:p>
          <a:p>
            <a:pPr marL="457200" indent="-457200">
              <a:buFont typeface="Arial" panose="020B0604020202020204" pitchFamily="34" charset="0"/>
              <a:buChar char="•"/>
            </a:pPr>
            <a:r>
              <a:rPr lang="en-US" sz="2400" dirty="0">
                <a:latin typeface="+mj-lt"/>
              </a:rPr>
              <a:t>Distance travel in 1ms = 0.33m </a:t>
            </a:r>
          </a:p>
          <a:p>
            <a:pPr marL="457200" indent="-457200">
              <a:buFont typeface="Arial" panose="020B0604020202020204" pitchFamily="34" charset="0"/>
              <a:buChar char="•"/>
            </a:pPr>
            <a:r>
              <a:rPr lang="en-US" sz="2400" dirty="0">
                <a:latin typeface="+mj-lt"/>
              </a:rPr>
              <a:t>Clock accuracy needed for meter accuracy = 1/v ~ 3ms</a:t>
            </a:r>
          </a:p>
        </p:txBody>
      </p:sp>
      <p:sp>
        <p:nvSpPr>
          <p:cNvPr id="4" name="Title 1">
            <a:extLst>
              <a:ext uri="{FF2B5EF4-FFF2-40B4-BE49-F238E27FC236}">
                <a16:creationId xmlns:a16="http://schemas.microsoft.com/office/drawing/2014/main" id="{4EBB2F53-8B70-E639-0140-2ED852D49DFF}"/>
              </a:ext>
            </a:extLst>
          </p:cNvPr>
          <p:cNvSpPr txBox="1">
            <a:spLocks/>
          </p:cNvSpPr>
          <p:nvPr/>
        </p:nvSpPr>
        <p:spPr>
          <a:xfrm>
            <a:off x="838200" y="5670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Time of flight (also known as time of arrival, </a:t>
            </a:r>
            <a:r>
              <a:rPr lang="en-US" sz="4000" dirty="0" err="1">
                <a:latin typeface="+mn-lt"/>
              </a:rPr>
              <a:t>ToA</a:t>
            </a:r>
            <a:r>
              <a:rPr lang="en-US" sz="4000" dirty="0">
                <a:latin typeface="+mn-lt"/>
              </a:rPr>
              <a:t>)</a:t>
            </a:r>
          </a:p>
        </p:txBody>
      </p:sp>
    </p:spTree>
    <p:extLst>
      <p:ext uri="{BB962C8B-B14F-4D97-AF65-F5344CB8AC3E}">
        <p14:creationId xmlns:p14="http://schemas.microsoft.com/office/powerpoint/2010/main" val="3293661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dirty="0"/>
              <a:t>Time difference of arrival (</a:t>
            </a:r>
            <a:r>
              <a:rPr lang="en-US" dirty="0" err="1"/>
              <a:t>TDoA</a:t>
            </a:r>
            <a:r>
              <a:rPr lang="en-US" dirty="0"/>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dirty="0">
                <a:latin typeface="+mj-lt"/>
              </a:rPr>
              <a:t>Device transmits and infrastructure receives transmission</a:t>
            </a:r>
          </a:p>
          <a:p>
            <a:pPr lvl="1"/>
            <a:r>
              <a:rPr lang="en-US" dirty="0">
                <a:latin typeface="+mj-lt"/>
              </a:rPr>
              <a:t>Multiple infrastructure nodes receive at different times based on distance</a:t>
            </a:r>
          </a:p>
          <a:p>
            <a:pPr lvl="1"/>
            <a:endParaRPr lang="en-US" dirty="0">
              <a:latin typeface="+mj-lt"/>
            </a:endParaRPr>
          </a:p>
          <a:p>
            <a:r>
              <a:rPr lang="en-US" dirty="0">
                <a:latin typeface="+mj-lt"/>
              </a:rPr>
              <a:t>Determine distance by knowing</a:t>
            </a:r>
          </a:p>
          <a:p>
            <a:pPr lvl="1"/>
            <a:r>
              <a:rPr lang="en-US" dirty="0">
                <a:latin typeface="+mj-lt"/>
              </a:rPr>
              <a:t>Exact position of infrastructure</a:t>
            </a:r>
          </a:p>
          <a:p>
            <a:pPr lvl="1"/>
            <a:r>
              <a:rPr lang="en-US" dirty="0">
                <a:latin typeface="+mj-lt"/>
              </a:rPr>
              <a:t>Time of arrival at two different locations</a:t>
            </a:r>
          </a:p>
          <a:p>
            <a:pPr lvl="1"/>
            <a:r>
              <a:rPr lang="en-US" dirty="0">
                <a:latin typeface="+mj-lt"/>
              </a:rPr>
              <a:t>Signal velocity (i.e. speed of light)</a:t>
            </a:r>
          </a:p>
          <a:p>
            <a:pPr lvl="1"/>
            <a:endParaRPr lang="en-US" dirty="0">
              <a:latin typeface="+mj-lt"/>
            </a:endParaRPr>
          </a:p>
          <a:p>
            <a:r>
              <a:rPr lang="en-US" dirty="0">
                <a:latin typeface="+mj-lt"/>
              </a:rPr>
              <a:t>Doesn’t require synchronization with infrastructure!</a:t>
            </a:r>
          </a:p>
          <a:p>
            <a:pPr lvl="1"/>
            <a:r>
              <a:rPr lang="en-US" dirty="0">
                <a:latin typeface="+mj-lt"/>
              </a:rPr>
              <a:t>Still requires synchronization between infrastructure nodes</a:t>
            </a:r>
          </a:p>
          <a:p>
            <a:pPr lvl="1"/>
            <a:r>
              <a:rPr lang="en-US" dirty="0">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401337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dirty="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dirty="0">
                <a:latin typeface="+mj-lt"/>
              </a:rPr>
              <a:t>Exploit differences in speed, say RF and audio</a:t>
            </a:r>
          </a:p>
          <a:p>
            <a:pPr>
              <a:defRPr/>
            </a:pPr>
            <a:r>
              <a:rPr lang="en-US" dirty="0">
                <a:latin typeface="+mj-lt"/>
              </a:rPr>
              <a:t>Example: Cricket System [1]</a:t>
            </a:r>
          </a:p>
          <a:p>
            <a:pPr lvl="1">
              <a:defRPr/>
            </a:pPr>
            <a:r>
              <a:rPr lang="en-US" dirty="0">
                <a:latin typeface="+mj-lt"/>
              </a:rPr>
              <a:t>In addition to a radio, each node also has a speaker and microphone</a:t>
            </a:r>
          </a:p>
          <a:p>
            <a:pPr marL="0" indent="0">
              <a:buNone/>
              <a:defRPr/>
            </a:pPr>
            <a:endParaRPr lang="en-US" sz="2400" dirty="0">
              <a:latin typeface="+mj-lt"/>
            </a:endParaRPr>
          </a:p>
          <a:p>
            <a:pPr marL="0" indent="0">
              <a:buNone/>
              <a:defRPr/>
            </a:pPr>
            <a:r>
              <a:rPr lang="en-US" dirty="0">
                <a:latin typeface="+mj-lt"/>
              </a:rPr>
              <a:t>How does Cricket works?</a:t>
            </a:r>
          </a:p>
          <a:p>
            <a:pPr>
              <a:defRPr/>
            </a:pPr>
            <a:r>
              <a:rPr lang="en-US" sz="2400" dirty="0">
                <a:latin typeface="+mj-lt"/>
              </a:rPr>
              <a:t>Transmitter sends a radio message, waits some time (optionally) </a:t>
            </a:r>
            <a:r>
              <a:rPr lang="en-US" sz="2400" dirty="0" err="1">
                <a:latin typeface="+mj-lt"/>
              </a:rPr>
              <a:t>t_delay</a:t>
            </a:r>
            <a:r>
              <a:rPr lang="en-US" sz="2400" dirty="0">
                <a:latin typeface="+mj-lt"/>
              </a:rPr>
              <a:t>, sends audio “chirp” sound</a:t>
            </a:r>
          </a:p>
          <a:p>
            <a:pPr>
              <a:defRPr/>
            </a:pPr>
            <a:r>
              <a:rPr lang="en-US" sz="2400" dirty="0">
                <a:latin typeface="+mj-lt"/>
              </a:rPr>
              <a:t>Listener hears the radio signal, record time </a:t>
            </a:r>
            <a:r>
              <a:rPr lang="en-US" sz="2400" dirty="0" err="1">
                <a:latin typeface="+mj-lt"/>
              </a:rPr>
              <a:t>t_radio</a:t>
            </a:r>
            <a:endParaRPr lang="en-US" sz="2400" dirty="0">
              <a:latin typeface="+mj-lt"/>
            </a:endParaRPr>
          </a:p>
          <a:p>
            <a:pPr>
              <a:defRPr/>
            </a:pPr>
            <a:r>
              <a:rPr lang="en-US" sz="2400" dirty="0">
                <a:latin typeface="+mj-lt"/>
              </a:rPr>
              <a:t>Listener hears the audio signal, record time </a:t>
            </a:r>
            <a:r>
              <a:rPr lang="en-US" sz="2400" dirty="0" err="1">
                <a:latin typeface="+mj-lt"/>
              </a:rPr>
              <a:t>t_sound</a:t>
            </a:r>
            <a:endParaRPr lang="en-US" sz="24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marL="0" indent="0">
              <a:buNone/>
              <a:defRPr/>
            </a:pPr>
            <a:r>
              <a:rPr lang="en-US" sz="2000" dirty="0">
                <a:latin typeface="+mj-lt"/>
              </a:rPr>
              <a:t>[1] http://</a:t>
            </a:r>
            <a:r>
              <a:rPr lang="en-US" sz="2000" dirty="0" err="1">
                <a:latin typeface="+mj-lt"/>
              </a:rPr>
              <a:t>cricket.csail.mit.edu</a:t>
            </a:r>
            <a:r>
              <a:rPr lang="en-US" sz="2000" dirty="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dirty="0"/>
              <a:t>Angle of arrival (</a:t>
            </a:r>
            <a:r>
              <a:rPr lang="en-US" dirty="0" err="1"/>
              <a:t>AoA</a:t>
            </a:r>
            <a:r>
              <a:rPr lang="en-US" dirty="0"/>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dirty="0">
                <a:latin typeface="+mj-lt"/>
              </a:rPr>
              <a:t>Trilateration doesn’t only require distances, angles work</a:t>
            </a:r>
          </a:p>
          <a:p>
            <a:endParaRPr lang="en-US" dirty="0">
              <a:latin typeface="+mj-lt"/>
            </a:endParaRPr>
          </a:p>
          <a:p>
            <a:r>
              <a:rPr lang="en-US" dirty="0">
                <a:latin typeface="+mj-lt"/>
              </a:rPr>
              <a:t>Antenna arrays can be used to determine the angle of an incoming signal</a:t>
            </a:r>
          </a:p>
          <a:p>
            <a:pPr lvl="1"/>
            <a:r>
              <a:rPr lang="en-US" dirty="0">
                <a:latin typeface="+mj-lt"/>
              </a:rPr>
              <a:t>Allows the use of normal RF communication (</a:t>
            </a:r>
            <a:r>
              <a:rPr lang="en-US" dirty="0" err="1">
                <a:latin typeface="+mj-lt"/>
              </a:rPr>
              <a:t>WiFi</a:t>
            </a:r>
            <a:r>
              <a:rPr lang="en-US" dirty="0">
                <a:latin typeface="+mj-lt"/>
              </a:rPr>
              <a:t> or BLE)</a:t>
            </a:r>
          </a:p>
          <a:p>
            <a:pPr lvl="1"/>
            <a:endParaRPr lang="en-US" dirty="0">
              <a:latin typeface="+mj-lt"/>
            </a:endParaRPr>
          </a:p>
          <a:p>
            <a:r>
              <a:rPr lang="en-US" dirty="0">
                <a:latin typeface="+mj-lt"/>
              </a:rPr>
              <a:t>BLE 5.1 includes </a:t>
            </a:r>
            <a:r>
              <a:rPr lang="en-US" dirty="0" err="1">
                <a:latin typeface="+mj-lt"/>
              </a:rPr>
              <a:t>AoA</a:t>
            </a:r>
            <a:r>
              <a:rPr lang="en-US" dirty="0">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dirty="0"/>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640501"/>
            <a:ext cx="10515600" cy="4351338"/>
          </a:xfrm>
        </p:spPr>
        <p:txBody>
          <a:bodyPr>
            <a:normAutofit fontScale="92500" lnSpcReduction="20000"/>
          </a:bodyPr>
          <a:lstStyle/>
          <a:p>
            <a:r>
              <a:rPr lang="en-US" sz="3000" dirty="0">
                <a:latin typeface="+mj-lt"/>
              </a:rPr>
              <a:t>Trilateration using Time of Flight from at least 4 satellites</a:t>
            </a:r>
          </a:p>
          <a:p>
            <a:pPr lvl="1"/>
            <a:r>
              <a:rPr lang="en-US" sz="2600" dirty="0">
                <a:latin typeface="+mj-lt"/>
              </a:rPr>
              <a:t>Satellites in well-known orbits with VERY stable clocks</a:t>
            </a:r>
          </a:p>
          <a:p>
            <a:pPr lvl="1"/>
            <a:endParaRPr lang="en-US" dirty="0">
              <a:latin typeface="+mj-lt"/>
            </a:endParaRPr>
          </a:p>
          <a:p>
            <a:r>
              <a:rPr lang="en-US" sz="3000" dirty="0">
                <a:latin typeface="+mj-lt"/>
              </a:rPr>
              <a:t>Satellites placed in Medium Earth Orbit (20,000 KM)</a:t>
            </a:r>
          </a:p>
          <a:p>
            <a:pPr lvl="1"/>
            <a:r>
              <a:rPr lang="en-US" sz="2600" dirty="0">
                <a:latin typeface="+mj-lt"/>
              </a:rPr>
              <a:t>Orbit earth twice per day</a:t>
            </a:r>
          </a:p>
          <a:p>
            <a:pPr lvl="1"/>
            <a:r>
              <a:rPr lang="en-US" sz="2600" dirty="0">
                <a:latin typeface="+mj-lt"/>
              </a:rPr>
              <a:t>Placed such that 4 are in view everywhere, always</a:t>
            </a:r>
          </a:p>
          <a:p>
            <a:pPr lvl="1"/>
            <a:r>
              <a:rPr lang="en-US" sz="2600" dirty="0">
                <a:latin typeface="+mj-lt"/>
              </a:rPr>
              <a:t>31 total in orbit as of November 2020</a:t>
            </a:r>
          </a:p>
          <a:p>
            <a:pPr lvl="2"/>
            <a:r>
              <a:rPr lang="en-US" sz="2600" dirty="0">
                <a:latin typeface="+mj-lt"/>
              </a:rPr>
              <a:t>Most recent launch November 5</a:t>
            </a:r>
            <a:r>
              <a:rPr lang="en-US" sz="2600" baseline="30000" dirty="0">
                <a:latin typeface="+mj-lt"/>
              </a:rPr>
              <a:t>th</a:t>
            </a:r>
            <a:r>
              <a:rPr lang="en-US" sz="2600" dirty="0">
                <a:latin typeface="+mj-lt"/>
              </a:rPr>
              <a:t> 2020</a:t>
            </a:r>
          </a:p>
          <a:p>
            <a:pPr lvl="2"/>
            <a:endParaRPr lang="en-US" dirty="0">
              <a:latin typeface="+mj-lt"/>
            </a:endParaRPr>
          </a:p>
          <a:p>
            <a:r>
              <a:rPr lang="en-US" sz="3000" dirty="0">
                <a:latin typeface="+mj-lt"/>
              </a:rPr>
              <a:t>Comparisons</a:t>
            </a:r>
          </a:p>
          <a:p>
            <a:pPr lvl="1"/>
            <a:r>
              <a:rPr lang="en-US" sz="2600" dirty="0">
                <a:latin typeface="+mj-lt"/>
              </a:rPr>
              <a:t>LEO 200-2000 km, ISS at 340 km</a:t>
            </a:r>
          </a:p>
          <a:p>
            <a:pPr lvl="1"/>
            <a:r>
              <a:rPr lang="en-US" sz="2600" dirty="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84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dirty="0"/>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dirty="0">
                <a:latin typeface="+mj-lt"/>
              </a:rPr>
              <a:t>Each satellite sends a unique pseudo-random number sequence</a:t>
            </a:r>
          </a:p>
          <a:p>
            <a:pPr lvl="1"/>
            <a:r>
              <a:rPr lang="en-US" dirty="0">
                <a:latin typeface="+mj-lt"/>
              </a:rPr>
              <a:t>Sequence repeats in time (over minutes) and is well-known</a:t>
            </a:r>
          </a:p>
          <a:p>
            <a:pPr lvl="1"/>
            <a:r>
              <a:rPr lang="en-US" dirty="0">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810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GPS requires signals from multiple satellites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t>4 satellites are needed to determine location and time</a:t>
            </a:r>
          </a:p>
          <a:p>
            <a:pPr lvl="1"/>
            <a:r>
              <a:rPr lang="en-US" dirty="0"/>
              <a:t>3 for 2D location (assume on ground) and 1 for time offset</a:t>
            </a:r>
          </a:p>
          <a:p>
            <a:pPr lvl="1"/>
            <a:r>
              <a:rPr lang="en-US" dirty="0"/>
              <a:t>Solve for both as a single equation</a:t>
            </a:r>
          </a:p>
          <a:p>
            <a:pPr lvl="1"/>
            <a:endParaRPr lang="en-US" dirty="0"/>
          </a:p>
          <a:p>
            <a:r>
              <a:rPr lang="en-US" dirty="0"/>
              <a:t>Steps to finding location</a:t>
            </a:r>
          </a:p>
          <a:p>
            <a:pPr lvl="1"/>
            <a:r>
              <a:rPr lang="en-US" dirty="0"/>
              <a:t>Initialize time to whatever you heard from a satellite (~100 </a:t>
            </a:r>
            <a:r>
              <a:rPr lang="en-US" dirty="0" err="1"/>
              <a:t>ms</a:t>
            </a:r>
            <a:r>
              <a:rPr lang="en-US" dirty="0"/>
              <a:t> sync)</a:t>
            </a:r>
          </a:p>
          <a:p>
            <a:pPr lvl="1"/>
            <a:r>
              <a:rPr lang="en-US" dirty="0"/>
              <a:t>Get time of arrival from four satellites</a:t>
            </a:r>
          </a:p>
          <a:p>
            <a:pPr lvl="1"/>
            <a:r>
              <a:rPr lang="en-US" dirty="0"/>
              <a:t>Four variables</a:t>
            </a:r>
          </a:p>
          <a:p>
            <a:pPr lvl="2"/>
            <a:r>
              <a:rPr lang="en-US" dirty="0"/>
              <a:t>x, y, z, and time offset</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412419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4FA-6547-4430-9303-0A1210E33C10}"/>
              </a:ext>
            </a:extLst>
          </p:cNvPr>
          <p:cNvSpPr>
            <a:spLocks noGrp="1"/>
          </p:cNvSpPr>
          <p:nvPr>
            <p:ph type="title"/>
          </p:nvPr>
        </p:nvSpPr>
        <p:spPr/>
        <p:txBody>
          <a:bodyPr/>
          <a:lstStyle/>
          <a:p>
            <a:r>
              <a:rPr lang="en-US" dirty="0"/>
              <a:t>Mapping existing infrastructure</a:t>
            </a:r>
          </a:p>
        </p:txBody>
      </p:sp>
      <p:sp>
        <p:nvSpPr>
          <p:cNvPr id="3" name="Content Placeholder 2">
            <a:extLst>
              <a:ext uri="{FF2B5EF4-FFF2-40B4-BE49-F238E27FC236}">
                <a16:creationId xmlns:a16="http://schemas.microsoft.com/office/drawing/2014/main" id="{6DC89F25-2101-495D-B51D-A76A9ED57D7B}"/>
              </a:ext>
            </a:extLst>
          </p:cNvPr>
          <p:cNvSpPr>
            <a:spLocks noGrp="1"/>
          </p:cNvSpPr>
          <p:nvPr>
            <p:ph idx="1"/>
          </p:nvPr>
        </p:nvSpPr>
        <p:spPr/>
        <p:txBody>
          <a:bodyPr>
            <a:normAutofit/>
          </a:bodyPr>
          <a:lstStyle/>
          <a:p>
            <a:r>
              <a:rPr lang="en-US" dirty="0">
                <a:latin typeface="+mj-lt"/>
              </a:rPr>
              <a:t>Can we repurpose existing infrastructure for localization?</a:t>
            </a:r>
          </a:p>
          <a:p>
            <a:pPr lvl="1"/>
            <a:r>
              <a:rPr lang="en-US" dirty="0">
                <a:latin typeface="+mj-lt"/>
              </a:rPr>
              <a:t>For example: </a:t>
            </a:r>
            <a:r>
              <a:rPr lang="en-US" dirty="0" err="1">
                <a:latin typeface="+mj-lt"/>
              </a:rPr>
              <a:t>WiFi</a:t>
            </a:r>
            <a:r>
              <a:rPr lang="en-US" dirty="0">
                <a:latin typeface="+mj-lt"/>
              </a:rPr>
              <a:t> access points</a:t>
            </a:r>
          </a:p>
          <a:p>
            <a:pPr lvl="1"/>
            <a:r>
              <a:rPr lang="en-US" dirty="0">
                <a:latin typeface="+mj-lt"/>
              </a:rPr>
              <a:t>Benefit: localization works with unmodified hardware</a:t>
            </a:r>
          </a:p>
          <a:p>
            <a:pPr lvl="1"/>
            <a:endParaRPr lang="en-US" dirty="0">
              <a:latin typeface="+mj-lt"/>
            </a:endParaRPr>
          </a:p>
          <a:p>
            <a:r>
              <a:rPr lang="en-US" dirty="0">
                <a:latin typeface="+mj-lt"/>
              </a:rPr>
              <a:t>Mapping instead of trilateration</a:t>
            </a:r>
          </a:p>
          <a:p>
            <a:pPr lvl="1"/>
            <a:r>
              <a:rPr lang="en-US" dirty="0">
                <a:latin typeface="+mj-lt"/>
              </a:rPr>
              <a:t>Make a map of infrastructure and use that to locate device</a:t>
            </a:r>
          </a:p>
          <a:p>
            <a:pPr lvl="1"/>
            <a:r>
              <a:rPr lang="en-US" dirty="0">
                <a:latin typeface="+mj-lt"/>
              </a:rPr>
              <a:t>Coarse example: existence of </a:t>
            </a:r>
            <a:r>
              <a:rPr lang="en-US" dirty="0" err="1">
                <a:latin typeface="+mj-lt"/>
              </a:rPr>
              <a:t>WiFi</a:t>
            </a:r>
            <a:r>
              <a:rPr lang="en-US" dirty="0">
                <a:latin typeface="+mj-lt"/>
              </a:rPr>
              <a:t> network SSIDs</a:t>
            </a:r>
          </a:p>
          <a:p>
            <a:pPr lvl="1"/>
            <a:r>
              <a:rPr lang="en-US" dirty="0">
                <a:latin typeface="+mj-lt"/>
              </a:rPr>
              <a:t>Fine-grained example: signal strength to each Access Point</a:t>
            </a:r>
          </a:p>
          <a:p>
            <a:pPr lvl="2"/>
            <a:r>
              <a:rPr lang="en-US" dirty="0">
                <a:latin typeface="+mj-lt"/>
              </a:rPr>
              <a:t>Known as fingerprinting</a:t>
            </a:r>
          </a:p>
        </p:txBody>
      </p:sp>
      <p:sp>
        <p:nvSpPr>
          <p:cNvPr id="4" name="Slide Number Placeholder 3">
            <a:extLst>
              <a:ext uri="{FF2B5EF4-FFF2-40B4-BE49-F238E27FC236}">
                <a16:creationId xmlns:a16="http://schemas.microsoft.com/office/drawing/2014/main" id="{F974EA9D-C721-40A7-8541-1B7CE38B3F2B}"/>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225290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dirty="0"/>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dirty="0">
                <a:latin typeface="+mj-lt"/>
              </a:rPr>
              <a:t>At setup time, for many locations throughout building</a:t>
            </a:r>
          </a:p>
          <a:p>
            <a:pPr lvl="1"/>
            <a:r>
              <a:rPr lang="en-US" dirty="0">
                <a:latin typeface="+mj-lt"/>
              </a:rPr>
              <a:t>Measure signal strength to Access Point</a:t>
            </a:r>
          </a:p>
          <a:p>
            <a:pPr lvl="1"/>
            <a:r>
              <a:rPr lang="en-US" dirty="0">
                <a:latin typeface="+mj-lt"/>
              </a:rPr>
              <a:t>Record measurement in a database with location</a:t>
            </a:r>
          </a:p>
          <a:p>
            <a:pPr lvl="1"/>
            <a:endParaRPr lang="en-US" dirty="0">
              <a:latin typeface="+mj-lt"/>
            </a:endParaRPr>
          </a:p>
          <a:p>
            <a:r>
              <a:rPr lang="en-US" dirty="0">
                <a:latin typeface="+mj-lt"/>
              </a:rPr>
              <a:t>At run time, for the device that wants a location</a:t>
            </a:r>
          </a:p>
          <a:p>
            <a:pPr lvl="1"/>
            <a:r>
              <a:rPr lang="en-US" dirty="0">
                <a:latin typeface="+mj-lt"/>
              </a:rPr>
              <a:t>Measure signal strength to Access Point</a:t>
            </a:r>
          </a:p>
          <a:p>
            <a:pPr lvl="1"/>
            <a:r>
              <a:rPr lang="en-US" dirty="0">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A0B4-5382-45DA-9C45-FD550646948E}"/>
              </a:ext>
            </a:extLst>
          </p:cNvPr>
          <p:cNvSpPr>
            <a:spLocks noGrp="1"/>
          </p:cNvSpPr>
          <p:nvPr>
            <p:ph type="title"/>
          </p:nvPr>
        </p:nvSpPr>
        <p:spPr/>
        <p:txBody>
          <a:bodyPr/>
          <a:lstStyle/>
          <a:p>
            <a:r>
              <a:rPr lang="en-US" dirty="0"/>
              <a:t>Fingerprinting challenges</a:t>
            </a:r>
          </a:p>
        </p:txBody>
      </p:sp>
      <p:sp>
        <p:nvSpPr>
          <p:cNvPr id="3" name="Content Placeholder 2">
            <a:extLst>
              <a:ext uri="{FF2B5EF4-FFF2-40B4-BE49-F238E27FC236}">
                <a16:creationId xmlns:a16="http://schemas.microsoft.com/office/drawing/2014/main" id="{361999E3-C158-4723-9EC1-1B85308FE730}"/>
              </a:ext>
            </a:extLst>
          </p:cNvPr>
          <p:cNvSpPr>
            <a:spLocks noGrp="1"/>
          </p:cNvSpPr>
          <p:nvPr>
            <p:ph idx="1"/>
          </p:nvPr>
        </p:nvSpPr>
        <p:spPr>
          <a:xfrm>
            <a:off x="838200" y="1690688"/>
            <a:ext cx="10515600" cy="4351338"/>
          </a:xfrm>
        </p:spPr>
        <p:txBody>
          <a:bodyPr/>
          <a:lstStyle/>
          <a:p>
            <a:r>
              <a:rPr lang="en-US" dirty="0">
                <a:latin typeface="+mj-lt"/>
              </a:rPr>
              <a:t>Effort to create database in the first place</a:t>
            </a:r>
          </a:p>
          <a:p>
            <a:pPr lvl="1"/>
            <a:r>
              <a:rPr lang="en-US" dirty="0">
                <a:latin typeface="+mj-lt"/>
              </a:rPr>
              <a:t>Manually take measurements at every location</a:t>
            </a:r>
          </a:p>
          <a:p>
            <a:pPr lvl="1"/>
            <a:endParaRPr lang="en-US" dirty="0">
              <a:latin typeface="+mj-lt"/>
            </a:endParaRPr>
          </a:p>
          <a:p>
            <a:r>
              <a:rPr lang="en-US" dirty="0">
                <a:latin typeface="+mj-lt"/>
              </a:rPr>
              <a:t>Environment is not stable</a:t>
            </a:r>
          </a:p>
          <a:p>
            <a:pPr lvl="1"/>
            <a:r>
              <a:rPr lang="en-US" dirty="0">
                <a:latin typeface="+mj-lt"/>
              </a:rPr>
              <a:t>Signal strength changes as chairs, doors, and people move</a:t>
            </a:r>
          </a:p>
          <a:p>
            <a:pPr lvl="1"/>
            <a:r>
              <a:rPr lang="en-US" dirty="0">
                <a:latin typeface="+mj-lt"/>
              </a:rPr>
              <a:t>Need ability to periodically re-measure</a:t>
            </a:r>
          </a:p>
          <a:p>
            <a:pPr lvl="2"/>
            <a:r>
              <a:rPr lang="en-US" dirty="0">
                <a:latin typeface="+mj-lt"/>
              </a:rPr>
              <a:t>Update database with most recent recording while in use</a:t>
            </a:r>
          </a:p>
          <a:p>
            <a:pPr lvl="2"/>
            <a:endParaRPr lang="en-US" dirty="0">
              <a:latin typeface="+mj-lt"/>
            </a:endParaRPr>
          </a:p>
          <a:p>
            <a:r>
              <a:rPr lang="en-US" dirty="0">
                <a:latin typeface="+mj-lt"/>
              </a:rPr>
              <a:t>Measurements vary between devices</a:t>
            </a:r>
          </a:p>
          <a:p>
            <a:pPr lvl="1"/>
            <a:r>
              <a:rPr lang="en-US" dirty="0">
                <a:latin typeface="+mj-lt"/>
              </a:rPr>
              <a:t>Differ based on antennas, cases, how you hold it, etc.</a:t>
            </a:r>
          </a:p>
        </p:txBody>
      </p:sp>
      <p:sp>
        <p:nvSpPr>
          <p:cNvPr id="4" name="Slide Number Placeholder 3">
            <a:extLst>
              <a:ext uri="{FF2B5EF4-FFF2-40B4-BE49-F238E27FC236}">
                <a16:creationId xmlns:a16="http://schemas.microsoft.com/office/drawing/2014/main" id="{4A149759-5166-4CC8-B57F-212A9A43E03B}"/>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368854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Improving accuracy</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To get really good accuracy, let’s return to trilateration</a:t>
            </a:r>
          </a:p>
          <a:p>
            <a:r>
              <a:rPr lang="en-US" dirty="0">
                <a:latin typeface="+mj-lt"/>
              </a:rPr>
              <a:t>Plan: Send an RF signal from one device and time how long it takes to reach another</a:t>
            </a:r>
          </a:p>
          <a:p>
            <a:pPr lvl="1"/>
            <a:r>
              <a:rPr lang="en-US" dirty="0">
                <a:latin typeface="+mj-lt"/>
              </a:rPr>
              <a:t>Brief transmissions rather than continuous like GPS</a:t>
            </a:r>
          </a:p>
          <a:p>
            <a:r>
              <a:rPr lang="en-US" dirty="0">
                <a:latin typeface="+mj-lt"/>
              </a:rPr>
              <a:t>Problem: When does this signal arrive?</a:t>
            </a:r>
          </a:p>
          <a:p>
            <a:pPr lvl="1"/>
            <a:r>
              <a:rPr lang="en-US" dirty="0">
                <a:latin typeface="+mj-lt"/>
              </a:rPr>
              <a:t>Need to pick somewhere in rise as the “arrival time”</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6" name="Picture 5">
            <a:extLst>
              <a:ext uri="{FF2B5EF4-FFF2-40B4-BE49-F238E27FC236}">
                <a16:creationId xmlns:a16="http://schemas.microsoft.com/office/drawing/2014/main" id="{3455C01D-2C3A-4D21-A583-90A1159FB72C}"/>
              </a:ext>
            </a:extLst>
          </p:cNvPr>
          <p:cNvPicPr>
            <a:picLocks noChangeAspect="1"/>
          </p:cNvPicPr>
          <p:nvPr/>
        </p:nvPicPr>
        <p:blipFill rotWithShape="1">
          <a:blip r:embed="rId3">
            <a:extLst>
              <a:ext uri="{28A0092B-C50C-407E-A947-70E740481C1C}">
                <a14:useLocalDpi xmlns:a14="http://schemas.microsoft.com/office/drawing/2010/main" val="0"/>
              </a:ext>
            </a:extLst>
          </a:blip>
          <a:srcRect l="10593" r="12512"/>
          <a:stretch/>
        </p:blipFill>
        <p:spPr>
          <a:xfrm>
            <a:off x="3261134" y="5017889"/>
            <a:ext cx="4405278" cy="1474986"/>
          </a:xfrm>
          <a:prstGeom prst="rect">
            <a:avLst/>
          </a:prstGeom>
        </p:spPr>
      </p:pic>
    </p:spTree>
    <p:extLst>
      <p:ext uri="{BB962C8B-B14F-4D97-AF65-F5344CB8AC3E}">
        <p14:creationId xmlns:p14="http://schemas.microsoft.com/office/powerpoint/2010/main" val="7532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42403"/>
          <a:stretch/>
        </p:blipFill>
        <p:spPr>
          <a:xfrm>
            <a:off x="798407" y="3784689"/>
            <a:ext cx="3226550" cy="478470"/>
          </a:xfrm>
          <a:prstGeom prst="rect">
            <a:avLst/>
          </a:prstGeom>
        </p:spPr>
      </p:pic>
      <p:sp>
        <p:nvSpPr>
          <p:cNvPr id="2" name="Title 1"/>
          <p:cNvSpPr>
            <a:spLocks noGrp="1"/>
          </p:cNvSpPr>
          <p:nvPr>
            <p:ph type="title"/>
          </p:nvPr>
        </p:nvSpPr>
        <p:spPr>
          <a:xfrm>
            <a:off x="737223" y="58424"/>
            <a:ext cx="10515600" cy="1325563"/>
          </a:xfrm>
        </p:spPr>
        <p:txBody>
          <a:bodyPr>
            <a:normAutofit/>
          </a:bodyPr>
          <a:lstStyle/>
          <a:p>
            <a:r>
              <a:rPr lang="en-US" dirty="0"/>
              <a:t>Multipath problem in wireless </a:t>
            </a:r>
            <a:r>
              <a:rPr lang="en-US" dirty="0" err="1"/>
              <a:t>propogation</a:t>
            </a:r>
            <a:endParaRPr lang="en-US" dirty="0"/>
          </a:p>
        </p:txBody>
      </p:sp>
      <p:sp>
        <p:nvSpPr>
          <p:cNvPr id="23" name="Slide Number Placeholder 22"/>
          <p:cNvSpPr>
            <a:spLocks noGrp="1"/>
          </p:cNvSpPr>
          <p:nvPr>
            <p:ph type="sldNum" sz="quarter" idx="12"/>
          </p:nvPr>
        </p:nvSpPr>
        <p:spPr/>
        <p:txBody>
          <a:bodyPr>
            <a:normAutofit/>
          </a:bodyPr>
          <a:lstStyle/>
          <a:p>
            <a:fld id="{4FAB73BC-B049-4115-A692-8D63A059BFB8}" type="slidenum">
              <a:rPr lang="en-US" smtClean="0"/>
              <a:t>24</a:t>
            </a:fld>
            <a:endParaRPr lang="en-US" dirty="0"/>
          </a:p>
        </p:txBody>
      </p:sp>
      <p:cxnSp>
        <p:nvCxnSpPr>
          <p:cNvPr id="6" name="Straight Arrow Connector 5"/>
          <p:cNvCxnSpPr/>
          <p:nvPr/>
        </p:nvCxnSpPr>
        <p:spPr>
          <a:xfrm flipV="1">
            <a:off x="2176530" y="4200047"/>
            <a:ext cx="6375799" cy="63112"/>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176530" y="3411586"/>
            <a:ext cx="3267843" cy="85157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44373" y="3411586"/>
            <a:ext cx="3269321" cy="63778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b="42403"/>
          <a:stretch/>
        </p:blipFill>
        <p:spPr>
          <a:xfrm>
            <a:off x="784234" y="3784689"/>
            <a:ext cx="3226550" cy="47847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865" y="5058056"/>
            <a:ext cx="5531623" cy="1424187"/>
          </a:xfrm>
          <a:prstGeom prst="rect">
            <a:avLst/>
          </a:prstGeom>
        </p:spPr>
      </p:pic>
      <p:cxnSp>
        <p:nvCxnSpPr>
          <p:cNvPr id="25" name="Straight Connector 24"/>
          <p:cNvCxnSpPr/>
          <p:nvPr/>
        </p:nvCxnSpPr>
        <p:spPr>
          <a:xfrm>
            <a:off x="4413735" y="3241105"/>
            <a:ext cx="20612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Content Placeholder 3"/>
          <p:cNvPicPr>
            <a:picLocks noChangeAspect="1"/>
          </p:cNvPicPr>
          <p:nvPr/>
        </p:nvPicPr>
        <p:blipFill rotWithShape="1">
          <a:blip r:embed="rId5">
            <a:extLst>
              <a:ext uri="{28A0092B-C50C-407E-A947-70E740481C1C}">
                <a14:useLocalDpi xmlns:a14="http://schemas.microsoft.com/office/drawing/2010/main"/>
              </a:ext>
            </a:extLst>
          </a:blip>
          <a:srcRect l="93609" t="21168" r="615" b="57612"/>
          <a:stretch/>
        </p:blipFill>
        <p:spPr>
          <a:xfrm>
            <a:off x="1356671" y="3945097"/>
            <a:ext cx="677991" cy="1039072"/>
          </a:xfrm>
          <a:prstGeom prst="rect">
            <a:avLst/>
          </a:prstGeom>
        </p:spPr>
      </p:pic>
      <p:pic>
        <p:nvPicPr>
          <p:cNvPr id="14" name="Content Placeholder 3"/>
          <p:cNvPicPr>
            <a:picLocks noChangeAspect="1"/>
          </p:cNvPicPr>
          <p:nvPr/>
        </p:nvPicPr>
        <p:blipFill rotWithShape="1">
          <a:blip r:embed="rId5">
            <a:extLst>
              <a:ext uri="{28A0092B-C50C-407E-A947-70E740481C1C}">
                <a14:useLocalDpi xmlns:a14="http://schemas.microsoft.com/office/drawing/2010/main"/>
              </a:ext>
            </a:extLst>
          </a:blip>
          <a:srcRect l="93609" t="21168" r="615" b="57612"/>
          <a:stretch/>
        </p:blipFill>
        <p:spPr>
          <a:xfrm>
            <a:off x="8750097" y="3943124"/>
            <a:ext cx="677991" cy="1039072"/>
          </a:xfrm>
          <a:prstGeom prst="rect">
            <a:avLst/>
          </a:prstGeom>
        </p:spPr>
      </p:pic>
      <p:sp>
        <p:nvSpPr>
          <p:cNvPr id="16" name="Rectangle 15"/>
          <p:cNvSpPr/>
          <p:nvPr/>
        </p:nvSpPr>
        <p:spPr>
          <a:xfrm>
            <a:off x="4286237" y="4722137"/>
            <a:ext cx="609735" cy="1860884"/>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C109723-EC07-4659-8E79-D6E40C9D0B26}"/>
              </a:ext>
            </a:extLst>
          </p:cNvPr>
          <p:cNvSpPr>
            <a:spLocks noGrp="1"/>
          </p:cNvSpPr>
          <p:nvPr>
            <p:ph idx="1"/>
          </p:nvPr>
        </p:nvSpPr>
        <p:spPr>
          <a:xfrm>
            <a:off x="607595" y="1143000"/>
            <a:ext cx="10972800" cy="1846792"/>
          </a:xfrm>
        </p:spPr>
        <p:txBody>
          <a:bodyPr>
            <a:normAutofit fontScale="92500" lnSpcReduction="10000"/>
          </a:bodyPr>
          <a:lstStyle/>
          <a:p>
            <a:r>
              <a:rPr lang="en-US" dirty="0">
                <a:latin typeface="+mj-lt"/>
              </a:rPr>
              <a:t>Real-world signals bounce off of things in the environment</a:t>
            </a:r>
          </a:p>
          <a:p>
            <a:pPr lvl="1"/>
            <a:r>
              <a:rPr lang="en-US" dirty="0">
                <a:latin typeface="+mj-lt"/>
              </a:rPr>
              <a:t>Multiple, time-delayed versions of signal arrive at antenna</a:t>
            </a:r>
          </a:p>
          <a:p>
            <a:pPr lvl="1"/>
            <a:r>
              <a:rPr lang="en-US" dirty="0">
                <a:latin typeface="+mj-lt"/>
              </a:rPr>
              <a:t>Result smears out the arrival of energy in time</a:t>
            </a:r>
          </a:p>
          <a:p>
            <a:pPr lvl="2"/>
            <a:r>
              <a:rPr lang="en-US" dirty="0">
                <a:latin typeface="+mj-lt"/>
              </a:rPr>
              <a:t>More reflections mean more peak energy, but longer rise time</a:t>
            </a:r>
          </a:p>
          <a:p>
            <a:pPr lvl="1"/>
            <a:r>
              <a:rPr lang="en-US" dirty="0">
                <a:latin typeface="+mj-lt"/>
              </a:rPr>
              <a:t>This isn’t predictable. Depends on the exact environment configuration</a:t>
            </a:r>
          </a:p>
        </p:txBody>
      </p:sp>
    </p:spTree>
    <p:extLst>
      <p:ext uri="{BB962C8B-B14F-4D97-AF65-F5344CB8AC3E}">
        <p14:creationId xmlns:p14="http://schemas.microsoft.com/office/powerpoint/2010/main" val="17933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15 0.03149 L 0.5181 0.02894 " pathEditMode="relative" rAng="0" ptsTypes="AA">
                                      <p:cBhvr>
                                        <p:cTn id="6" dur="2000" fill="hold"/>
                                        <p:tgtEl>
                                          <p:spTgt spid="18"/>
                                        </p:tgtEl>
                                        <p:attrNameLst>
                                          <p:attrName>ppt_x</p:attrName>
                                          <p:attrName>ppt_y</p:attrName>
                                        </p:attrNameLst>
                                      </p:cBhvr>
                                      <p:rCtr x="26406" y="-139"/>
                                    </p:animMotion>
                                  </p:childTnLst>
                                </p:cTn>
                              </p:par>
                              <p:par>
                                <p:cTn id="7" presetID="0" presetClass="path" presetSubtype="0" fill="hold" nodeType="withEffect">
                                  <p:stCondLst>
                                    <p:cond delay="0"/>
                                  </p:stCondLst>
                                  <p:childTnLst>
                                    <p:animMotion origin="layout" path="M 3.54167E-6 -4.07407E-6 L 0.26354 -0.12546 L 0.52057 -0.03726 " pathEditMode="relative" rAng="0" ptsTypes="AAA">
                                      <p:cBhvr>
                                        <p:cTn id="8" dur="2200" fill="hold"/>
                                        <p:tgtEl>
                                          <p:spTgt spid="12"/>
                                        </p:tgtEl>
                                        <p:attrNameLst>
                                          <p:attrName>ppt_x</p:attrName>
                                          <p:attrName>ppt_y</p:attrName>
                                        </p:attrNameLst>
                                      </p:cBhvr>
                                      <p:rCtr x="26029" y="-6273"/>
                                    </p:animMotion>
                                  </p:childTnLst>
                                </p:cTn>
                              </p:par>
                            </p:childTnLst>
                          </p:cTn>
                        </p:par>
                        <p:par>
                          <p:cTn id="9" fill="hold">
                            <p:stCondLst>
                              <p:cond delay="2200"/>
                            </p:stCondLst>
                            <p:childTnLst>
                              <p:par>
                                <p:cTn id="10" presetID="1"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22" y="50035"/>
            <a:ext cx="11353800" cy="1325563"/>
          </a:xfrm>
        </p:spPr>
        <p:txBody>
          <a:bodyPr>
            <a:normAutofit/>
          </a:bodyPr>
          <a:lstStyle/>
          <a:p>
            <a:r>
              <a:rPr lang="en-US" dirty="0"/>
              <a:t>Ultra-wideband yield better localization performance?</a:t>
            </a:r>
          </a:p>
        </p:txBody>
      </p:sp>
      <p:pic>
        <p:nvPicPr>
          <p:cNvPr id="11"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3054" r="38659" b="27887"/>
          <a:stretch/>
        </p:blipFill>
        <p:spPr>
          <a:xfrm>
            <a:off x="1779842" y="3810887"/>
            <a:ext cx="793376" cy="493742"/>
          </a:xfrm>
        </p:spPr>
      </p:pic>
      <p:sp>
        <p:nvSpPr>
          <p:cNvPr id="21" name="Slide Number Placeholder 20"/>
          <p:cNvSpPr>
            <a:spLocks noGrp="1"/>
          </p:cNvSpPr>
          <p:nvPr>
            <p:ph type="sldNum" sz="quarter" idx="12"/>
          </p:nvPr>
        </p:nvSpPr>
        <p:spPr/>
        <p:txBody>
          <a:bodyPr>
            <a:normAutofit/>
          </a:bodyPr>
          <a:lstStyle/>
          <a:p>
            <a:fld id="{4FAB73BC-B049-4115-A692-8D63A059BFB8}" type="slidenum">
              <a:rPr lang="en-US" smtClean="0"/>
              <a:t>25</a:t>
            </a:fld>
            <a:endParaRPr lang="en-US" dirty="0"/>
          </a:p>
        </p:txBody>
      </p:sp>
      <p:cxnSp>
        <p:nvCxnSpPr>
          <p:cNvPr id="6" name="Straight Arrow Connector 5"/>
          <p:cNvCxnSpPr/>
          <p:nvPr/>
        </p:nvCxnSpPr>
        <p:spPr>
          <a:xfrm flipV="1">
            <a:off x="2176530" y="4208436"/>
            <a:ext cx="6375799" cy="63112"/>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176530" y="3419975"/>
            <a:ext cx="3267843" cy="85157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44373" y="3419975"/>
            <a:ext cx="3269321" cy="63778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3054" r="38659" b="27887"/>
          <a:stretch/>
        </p:blipFill>
        <p:spPr>
          <a:xfrm>
            <a:off x="1779842" y="3794347"/>
            <a:ext cx="793376" cy="493742"/>
          </a:xfrm>
          <a:prstGeom prst="rect">
            <a:avLst/>
          </a:prstGeom>
        </p:spPr>
      </p:pic>
      <p:cxnSp>
        <p:nvCxnSpPr>
          <p:cNvPr id="22" name="Straight Connector 21"/>
          <p:cNvCxnSpPr/>
          <p:nvPr/>
        </p:nvCxnSpPr>
        <p:spPr>
          <a:xfrm>
            <a:off x="4413735" y="3218498"/>
            <a:ext cx="20612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Content Placeholder 3"/>
          <p:cNvPicPr>
            <a:picLocks noChangeAspect="1"/>
          </p:cNvPicPr>
          <p:nvPr/>
        </p:nvPicPr>
        <p:blipFill rotWithShape="1">
          <a:blip r:embed="rId4">
            <a:extLst>
              <a:ext uri="{28A0092B-C50C-407E-A947-70E740481C1C}">
                <a14:useLocalDpi xmlns:a14="http://schemas.microsoft.com/office/drawing/2010/main"/>
              </a:ext>
            </a:extLst>
          </a:blip>
          <a:srcRect l="93609" t="21168" r="615" b="57612"/>
          <a:stretch/>
        </p:blipFill>
        <p:spPr>
          <a:xfrm>
            <a:off x="1356671" y="3953486"/>
            <a:ext cx="677991" cy="1039072"/>
          </a:xfrm>
          <a:prstGeom prst="rect">
            <a:avLst/>
          </a:prstGeom>
        </p:spPr>
      </p:pic>
      <p:pic>
        <p:nvPicPr>
          <p:cNvPr id="23" name="Content Placeholder 3"/>
          <p:cNvPicPr>
            <a:picLocks noChangeAspect="1"/>
          </p:cNvPicPr>
          <p:nvPr/>
        </p:nvPicPr>
        <p:blipFill rotWithShape="1">
          <a:blip r:embed="rId4">
            <a:extLst>
              <a:ext uri="{28A0092B-C50C-407E-A947-70E740481C1C}">
                <a14:useLocalDpi xmlns:a14="http://schemas.microsoft.com/office/drawing/2010/main"/>
              </a:ext>
            </a:extLst>
          </a:blip>
          <a:srcRect l="93609" t="21168" r="615" b="57612"/>
          <a:stretch/>
        </p:blipFill>
        <p:spPr>
          <a:xfrm>
            <a:off x="8750097" y="3951513"/>
            <a:ext cx="677991" cy="1039072"/>
          </a:xfrm>
          <a:prstGeom prst="rect">
            <a:avLst/>
          </a:prstGeom>
        </p:spPr>
      </p:pic>
      <p:grpSp>
        <p:nvGrpSpPr>
          <p:cNvPr id="27" name="Group 26"/>
          <p:cNvGrpSpPr/>
          <p:nvPr/>
        </p:nvGrpSpPr>
        <p:grpSpPr>
          <a:xfrm>
            <a:off x="1922951" y="4942428"/>
            <a:ext cx="7042842" cy="1548061"/>
            <a:chOff x="1937180" y="5011425"/>
            <a:chExt cx="7042842" cy="1505907"/>
          </a:xfrm>
        </p:grpSpPr>
        <p:pic>
          <p:nvPicPr>
            <p:cNvPr id="28" name="Content Placeholder 3"/>
            <p:cNvPicPr>
              <a:picLocks noChangeAspect="1"/>
            </p:cNvPicPr>
            <p:nvPr/>
          </p:nvPicPr>
          <p:blipFill rotWithShape="1">
            <a:blip r:embed="rId3" cstate="hqprint">
              <a:extLst>
                <a:ext uri="{28A0092B-C50C-407E-A947-70E740481C1C}">
                  <a14:useLocalDpi xmlns:a14="http://schemas.microsoft.com/office/drawing/2010/main"/>
                </a:ext>
              </a:extLst>
            </a:blip>
            <a:srcRect r="43147"/>
            <a:stretch/>
          </p:blipFill>
          <p:spPr>
            <a:xfrm>
              <a:off x="1937180" y="5011426"/>
              <a:ext cx="3507193" cy="1505906"/>
            </a:xfrm>
            <a:prstGeom prst="rect">
              <a:avLst/>
            </a:prstGeom>
          </p:spPr>
        </p:pic>
        <p:pic>
          <p:nvPicPr>
            <p:cNvPr id="29" name="Content Placeholder 3"/>
            <p:cNvPicPr>
              <a:picLocks noChangeAspect="1"/>
            </p:cNvPicPr>
            <p:nvPr/>
          </p:nvPicPr>
          <p:blipFill rotWithShape="1">
            <a:blip r:embed="rId3" cstate="hqprint">
              <a:extLst>
                <a:ext uri="{28A0092B-C50C-407E-A947-70E740481C1C}">
                  <a14:useLocalDpi xmlns:a14="http://schemas.microsoft.com/office/drawing/2010/main"/>
                </a:ext>
              </a:extLst>
            </a:blip>
            <a:srcRect l="42686"/>
            <a:stretch/>
          </p:blipFill>
          <p:spPr>
            <a:xfrm>
              <a:off x="5444373" y="5011425"/>
              <a:ext cx="3535649" cy="1505906"/>
            </a:xfrm>
            <a:prstGeom prst="rect">
              <a:avLst/>
            </a:prstGeom>
          </p:spPr>
        </p:pic>
      </p:grpSp>
      <p:sp>
        <p:nvSpPr>
          <p:cNvPr id="30" name="Rectangle 29"/>
          <p:cNvSpPr/>
          <p:nvPr/>
        </p:nvSpPr>
        <p:spPr>
          <a:xfrm flipH="1">
            <a:off x="4795210" y="4791561"/>
            <a:ext cx="269911" cy="1989684"/>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5558658" y="5113311"/>
            <a:ext cx="550015" cy="122459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5531731" y="5125718"/>
            <a:ext cx="550015" cy="122459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DED9697D-5C8A-4FF1-86E4-9D97F3E27F29}"/>
              </a:ext>
            </a:extLst>
          </p:cNvPr>
          <p:cNvSpPr txBox="1">
            <a:spLocks/>
          </p:cNvSpPr>
          <p:nvPr/>
        </p:nvSpPr>
        <p:spPr>
          <a:xfrm>
            <a:off x="607595" y="1143000"/>
            <a:ext cx="10972800" cy="1846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Wider bandwidth makes the RF pulse narrower in time</a:t>
            </a:r>
          </a:p>
          <a:p>
            <a:pPr lvl="1"/>
            <a:r>
              <a:rPr lang="en-US" dirty="0">
                <a:latin typeface="+mj-lt"/>
              </a:rPr>
              <a:t>Make it narrow enough, and multipath becomes entirely separate</a:t>
            </a:r>
          </a:p>
        </p:txBody>
      </p:sp>
    </p:spTree>
    <p:extLst>
      <p:ext uri="{BB962C8B-B14F-4D97-AF65-F5344CB8AC3E}">
        <p14:creationId xmlns:p14="http://schemas.microsoft.com/office/powerpoint/2010/main" val="11995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375E-6 3.33333E-6 L 0.26796 -0.12547 L 0.53046 -0.03542 " pathEditMode="relative" rAng="0" ptsTypes="AAA">
                                      <p:cBhvr>
                                        <p:cTn id="6" dur="2200" fill="hold"/>
                                        <p:tgtEl>
                                          <p:spTgt spid="11"/>
                                        </p:tgtEl>
                                        <p:attrNameLst>
                                          <p:attrName>ppt_x</p:attrName>
                                          <p:attrName>ppt_y</p:attrName>
                                        </p:attrNameLst>
                                      </p:cBhvr>
                                      <p:rCtr x="26523" y="-6273"/>
                                    </p:animMotion>
                                  </p:childTnLst>
                                </p:cTn>
                              </p:par>
                              <p:par>
                                <p:cTn id="7" presetID="0" presetClass="path" presetSubtype="0" fill="hold" nodeType="withEffect">
                                  <p:stCondLst>
                                    <p:cond delay="0"/>
                                  </p:stCondLst>
                                  <p:childTnLst>
                                    <p:animMotion origin="layout" path="M -0.00261 0.02917 L 0.53606 0.02454 " pathEditMode="relative" rAng="0" ptsTypes="AA">
                                      <p:cBhvr>
                                        <p:cTn id="8" dur="2000" fill="hold"/>
                                        <p:tgtEl>
                                          <p:spTgt spid="13"/>
                                        </p:tgtEl>
                                        <p:attrNameLst>
                                          <p:attrName>ppt_x</p:attrName>
                                          <p:attrName>ppt_y</p:attrName>
                                        </p:attrNameLst>
                                      </p:cBhvr>
                                      <p:rCtr x="26927" y="-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8719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4B45-370E-4AF6-BD10-25EB3F725C64}"/>
              </a:ext>
            </a:extLst>
          </p:cNvPr>
          <p:cNvSpPr>
            <a:spLocks noGrp="1"/>
          </p:cNvSpPr>
          <p:nvPr>
            <p:ph type="title"/>
          </p:nvPr>
        </p:nvSpPr>
        <p:spPr/>
        <p:txBody>
          <a:bodyPr/>
          <a:lstStyle/>
          <a:p>
            <a:r>
              <a:rPr lang="en-US" dirty="0"/>
              <a:t>Communication layers</a:t>
            </a:r>
          </a:p>
        </p:txBody>
      </p:sp>
      <p:sp>
        <p:nvSpPr>
          <p:cNvPr id="3" name="Content Placeholder 2">
            <a:extLst>
              <a:ext uri="{FF2B5EF4-FFF2-40B4-BE49-F238E27FC236}">
                <a16:creationId xmlns:a16="http://schemas.microsoft.com/office/drawing/2014/main" id="{D72A8503-F41A-4802-8352-3D75259A6F30}"/>
              </a:ext>
            </a:extLst>
          </p:cNvPr>
          <p:cNvSpPr>
            <a:spLocks noGrp="1"/>
          </p:cNvSpPr>
          <p:nvPr>
            <p:ph idx="1"/>
          </p:nvPr>
        </p:nvSpPr>
        <p:spPr/>
        <p:txBody>
          <a:bodyPr/>
          <a:lstStyle/>
          <a:p>
            <a:endParaRPr lang="en-US" dirty="0"/>
          </a:p>
          <a:p>
            <a:r>
              <a:rPr lang="en-US" dirty="0">
                <a:latin typeface="+mj-lt"/>
              </a:rPr>
              <a:t>Application</a:t>
            </a:r>
          </a:p>
          <a:p>
            <a:r>
              <a:rPr lang="en-US" dirty="0">
                <a:latin typeface="+mj-lt"/>
              </a:rPr>
              <a:t>Presentation</a:t>
            </a:r>
          </a:p>
          <a:p>
            <a:r>
              <a:rPr lang="en-US" dirty="0">
                <a:latin typeface="+mj-lt"/>
              </a:rPr>
              <a:t>Session</a:t>
            </a:r>
          </a:p>
          <a:p>
            <a:r>
              <a:rPr lang="en-US" dirty="0">
                <a:latin typeface="+mj-lt"/>
              </a:rPr>
              <a:t>Transport</a:t>
            </a:r>
          </a:p>
          <a:p>
            <a:r>
              <a:rPr lang="en-US" dirty="0">
                <a:latin typeface="+mj-lt"/>
              </a:rPr>
              <a:t>Network</a:t>
            </a:r>
          </a:p>
          <a:p>
            <a:r>
              <a:rPr lang="en-US" dirty="0">
                <a:latin typeface="+mj-lt"/>
              </a:rPr>
              <a:t>Data Link</a:t>
            </a:r>
          </a:p>
          <a:p>
            <a:r>
              <a:rPr lang="en-US" dirty="0">
                <a:latin typeface="+mj-lt"/>
              </a:rPr>
              <a:t>Physical</a:t>
            </a:r>
          </a:p>
        </p:txBody>
      </p:sp>
      <p:sp>
        <p:nvSpPr>
          <p:cNvPr id="4" name="Slide Number Placeholder 3">
            <a:extLst>
              <a:ext uri="{FF2B5EF4-FFF2-40B4-BE49-F238E27FC236}">
                <a16:creationId xmlns:a16="http://schemas.microsoft.com/office/drawing/2014/main" id="{8CC07876-FBFC-4AE5-9766-D9560F9930F9}"/>
              </a:ext>
            </a:extLst>
          </p:cNvPr>
          <p:cNvSpPr>
            <a:spLocks noGrp="1"/>
          </p:cNvSpPr>
          <p:nvPr>
            <p:ph type="sldNum" sz="quarter" idx="12"/>
          </p:nvPr>
        </p:nvSpPr>
        <p:spPr/>
        <p:txBody>
          <a:bodyPr/>
          <a:lstStyle/>
          <a:p>
            <a:fld id="{0778C724-3839-4D76-A707-B4C23905D055}" type="slidenum">
              <a:rPr lang="en-US" smtClean="0"/>
              <a:t>27</a:t>
            </a:fld>
            <a:endParaRPr lang="en-US"/>
          </a:p>
        </p:txBody>
      </p:sp>
      <p:sp>
        <p:nvSpPr>
          <p:cNvPr id="5" name="TextBox 4">
            <a:extLst>
              <a:ext uri="{FF2B5EF4-FFF2-40B4-BE49-F238E27FC236}">
                <a16:creationId xmlns:a16="http://schemas.microsoft.com/office/drawing/2014/main" id="{9488C416-6A19-406F-9E51-0A7F0BEDA422}"/>
              </a:ext>
            </a:extLst>
          </p:cNvPr>
          <p:cNvSpPr txBox="1"/>
          <p:nvPr/>
        </p:nvSpPr>
        <p:spPr>
          <a:xfrm>
            <a:off x="5541173" y="2425388"/>
            <a:ext cx="4749800" cy="1077218"/>
          </a:xfrm>
          <a:prstGeom prst="rect">
            <a:avLst/>
          </a:prstGeom>
          <a:noFill/>
        </p:spPr>
        <p:txBody>
          <a:bodyPr wrap="square" rtlCol="0">
            <a:spAutoFit/>
          </a:bodyPr>
          <a:lstStyle/>
          <a:p>
            <a:r>
              <a:rPr lang="en-US" sz="3200" b="1" dirty="0"/>
              <a:t>What goes on at each of these?</a:t>
            </a:r>
          </a:p>
        </p:txBody>
      </p:sp>
    </p:spTree>
    <p:extLst>
      <p:ext uri="{BB962C8B-B14F-4D97-AF65-F5344CB8AC3E}">
        <p14:creationId xmlns:p14="http://schemas.microsoft.com/office/powerpoint/2010/main" val="89327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OSI model of communication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85000" lnSpcReduction="20000"/>
          </a:bodyPr>
          <a:lstStyle/>
          <a:p>
            <a:r>
              <a:rPr lang="en-US" dirty="0">
                <a:latin typeface="+mj-lt"/>
              </a:rPr>
              <a:t>Transport</a:t>
            </a:r>
          </a:p>
          <a:p>
            <a:pPr lvl="1"/>
            <a:r>
              <a:rPr lang="en-US" dirty="0">
                <a:latin typeface="+mj-lt"/>
              </a:rPr>
              <a:t>How to form connections between computers</a:t>
            </a:r>
          </a:p>
          <a:p>
            <a:pPr lvl="1"/>
            <a:r>
              <a:rPr lang="en-US" dirty="0">
                <a:latin typeface="+mj-lt"/>
              </a:rPr>
              <a:t>TCP and UDP</a:t>
            </a:r>
          </a:p>
          <a:p>
            <a:r>
              <a:rPr lang="en-US" dirty="0">
                <a:latin typeface="+mj-lt"/>
              </a:rPr>
              <a:t>Network</a:t>
            </a:r>
          </a:p>
          <a:p>
            <a:pPr lvl="1"/>
            <a:r>
              <a:rPr lang="en-US" dirty="0">
                <a:latin typeface="+mj-lt"/>
              </a:rPr>
              <a:t>How to send packets between networks</a:t>
            </a:r>
          </a:p>
          <a:p>
            <a:pPr lvl="1"/>
            <a:r>
              <a:rPr lang="en-US" dirty="0">
                <a:latin typeface="+mj-lt"/>
              </a:rPr>
              <a:t>IP</a:t>
            </a:r>
          </a:p>
          <a:p>
            <a:pPr lvl="1"/>
            <a:r>
              <a:rPr lang="en-US" dirty="0">
                <a:latin typeface="+mj-lt"/>
              </a:rPr>
              <a:t>CS domain: CS340</a:t>
            </a:r>
          </a:p>
          <a:p>
            <a:r>
              <a:rPr lang="en-US" dirty="0">
                <a:latin typeface="+mj-lt"/>
              </a:rPr>
              <a:t>Data Link</a:t>
            </a:r>
          </a:p>
          <a:p>
            <a:pPr lvl="1"/>
            <a:r>
              <a:rPr lang="en-US" dirty="0">
                <a:latin typeface="+mj-lt"/>
              </a:rPr>
              <a:t>How to send frames of data</a:t>
            </a:r>
          </a:p>
          <a:p>
            <a:pPr lvl="1"/>
            <a:r>
              <a:rPr lang="en-US" dirty="0">
                <a:latin typeface="+mj-lt"/>
              </a:rPr>
              <a:t>Ethernet, </a:t>
            </a:r>
            <a:r>
              <a:rPr lang="en-US" dirty="0" err="1">
                <a:latin typeface="+mj-lt"/>
              </a:rPr>
              <a:t>WiFi</a:t>
            </a:r>
            <a:endParaRPr lang="en-US" dirty="0">
              <a:latin typeface="+mj-lt"/>
            </a:endParaRPr>
          </a:p>
          <a:p>
            <a:pPr lvl="1"/>
            <a:r>
              <a:rPr lang="en-US" b="1" dirty="0">
                <a:latin typeface="+mj-lt"/>
              </a:rPr>
              <a:t>Our focus</a:t>
            </a:r>
          </a:p>
          <a:p>
            <a:r>
              <a:rPr lang="en-US" dirty="0">
                <a:latin typeface="+mj-lt"/>
              </a:rPr>
              <a:t>Physical</a:t>
            </a:r>
          </a:p>
          <a:p>
            <a:pPr lvl="1"/>
            <a:r>
              <a:rPr lang="en-US" dirty="0">
                <a:latin typeface="+mj-lt"/>
              </a:rPr>
              <a:t>How to send individual bits</a:t>
            </a:r>
          </a:p>
          <a:p>
            <a:pPr lvl="1"/>
            <a:r>
              <a:rPr lang="en-US" dirty="0">
                <a:latin typeface="+mj-lt"/>
              </a:rPr>
              <a:t>Ethernet, </a:t>
            </a:r>
            <a:r>
              <a:rPr lang="en-US" dirty="0" err="1">
                <a:latin typeface="+mj-lt"/>
              </a:rPr>
              <a:t>WiFi</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2" descr="https://fthmb.tqn.com/FJRd1u3NJuT-4w3EoA3Pf7HVX9E=/768x0/filters:no_upscale()/Osi-model-jb.svg-57f7b9af3df78c690f6305e8.png">
            <a:extLst>
              <a:ext uri="{FF2B5EF4-FFF2-40B4-BE49-F238E27FC236}">
                <a16:creationId xmlns:a16="http://schemas.microsoft.com/office/drawing/2014/main" id="{92BC2339-5A96-487D-8070-4FC238FEE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8524" y="1257300"/>
            <a:ext cx="415187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Protocols are “layered”</a:t>
            </a:r>
          </a:p>
        </p:txBody>
      </p:sp>
      <p:sp>
        <p:nvSpPr>
          <p:cNvPr id="15" name="Content Placeholder 14">
            <a:extLst>
              <a:ext uri="{FF2B5EF4-FFF2-40B4-BE49-F238E27FC236}">
                <a16:creationId xmlns:a16="http://schemas.microsoft.com/office/drawing/2014/main" id="{4A9AB335-AF5E-44F6-B01E-1EC1237C6DF1}"/>
              </a:ext>
            </a:extLst>
          </p:cNvPr>
          <p:cNvSpPr>
            <a:spLocks noGrp="1"/>
          </p:cNvSpPr>
          <p:nvPr>
            <p:ph idx="1"/>
          </p:nvPr>
        </p:nvSpPr>
        <p:spPr>
          <a:xfrm>
            <a:off x="838200" y="1690688"/>
            <a:ext cx="10515600" cy="4351338"/>
          </a:xfrm>
        </p:spPr>
        <p:txBody>
          <a:bodyPr>
            <a:normAutofit/>
          </a:bodyPr>
          <a:lstStyle/>
          <a:p>
            <a:r>
              <a:rPr lang="en-US" dirty="0">
                <a:latin typeface="+mj-lt"/>
              </a:rPr>
              <a:t>Headers for each layer of communication wrap data</a:t>
            </a:r>
          </a:p>
          <a:p>
            <a:pPr lvl="1"/>
            <a:r>
              <a:rPr lang="en-US" dirty="0">
                <a:latin typeface="+mj-lt"/>
              </a:rPr>
              <a:t>Data is wrapped with header for the network to make a packet</a:t>
            </a:r>
          </a:p>
          <a:p>
            <a:pPr lvl="1"/>
            <a:r>
              <a:rPr lang="en-US" dirty="0">
                <a:latin typeface="+mj-lt"/>
              </a:rPr>
              <a:t>Packet is wrapped with header for the link to make a frame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7" name="Rectangle 13">
            <a:extLst>
              <a:ext uri="{FF2B5EF4-FFF2-40B4-BE49-F238E27FC236}">
                <a16:creationId xmlns:a16="http://schemas.microsoft.com/office/drawing/2014/main" id="{0AAAE2CB-A98E-4543-A1E1-EAC4A8EE9EB1}"/>
              </a:ext>
            </a:extLst>
          </p:cNvPr>
          <p:cNvSpPr>
            <a:spLocks noChangeArrowheads="1"/>
          </p:cNvSpPr>
          <p:nvPr/>
        </p:nvSpPr>
        <p:spPr bwMode="auto">
          <a:xfrm>
            <a:off x="3362388" y="4070875"/>
            <a:ext cx="2310505" cy="693152"/>
          </a:xfrm>
          <a:prstGeom prst="rect">
            <a:avLst/>
          </a:prstGeom>
          <a:solidFill>
            <a:srgbClr val="F6F5BD"/>
          </a:solidFill>
          <a:ln w="12700">
            <a:solidFill>
              <a:schemeClr val="tx1"/>
            </a:solidFill>
            <a:miter lim="800000"/>
            <a:headEnd/>
            <a:tailEnd/>
          </a:ln>
          <a:effectLst/>
        </p:spPr>
        <p:txBody>
          <a:bodyPr wrap="none" anchor="ctr"/>
          <a:lstStyle/>
          <a:p>
            <a:pPr algn="ctr"/>
            <a:r>
              <a:rPr lang="en-US" sz="2000" dirty="0"/>
              <a:t>Data</a:t>
            </a:r>
          </a:p>
        </p:txBody>
      </p:sp>
      <p:sp>
        <p:nvSpPr>
          <p:cNvPr id="8" name="Rectangle 14">
            <a:extLst>
              <a:ext uri="{FF2B5EF4-FFF2-40B4-BE49-F238E27FC236}">
                <a16:creationId xmlns:a16="http://schemas.microsoft.com/office/drawing/2014/main" id="{B2A5F7A7-16A2-491B-826F-4C6538FF0656}"/>
              </a:ext>
            </a:extLst>
          </p:cNvPr>
          <p:cNvSpPr>
            <a:spLocks noChangeArrowheads="1"/>
          </p:cNvSpPr>
          <p:nvPr/>
        </p:nvSpPr>
        <p:spPr bwMode="auto">
          <a:xfrm>
            <a:off x="5672894" y="4070875"/>
            <a:ext cx="1386303" cy="693152"/>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2000" dirty="0"/>
              <a:t>Packet</a:t>
            </a:r>
            <a:br>
              <a:rPr lang="en-US" sz="2000" dirty="0"/>
            </a:br>
            <a:r>
              <a:rPr lang="en-US" sz="2000" dirty="0"/>
              <a:t>Header</a:t>
            </a:r>
          </a:p>
        </p:txBody>
      </p:sp>
      <p:sp>
        <p:nvSpPr>
          <p:cNvPr id="9" name="Rectangle 27">
            <a:extLst>
              <a:ext uri="{FF2B5EF4-FFF2-40B4-BE49-F238E27FC236}">
                <a16:creationId xmlns:a16="http://schemas.microsoft.com/office/drawing/2014/main" id="{20025FE0-99CC-4402-AA3A-761A99708BDD}"/>
              </a:ext>
            </a:extLst>
          </p:cNvPr>
          <p:cNvSpPr>
            <a:spLocks noChangeArrowheads="1"/>
          </p:cNvSpPr>
          <p:nvPr/>
        </p:nvSpPr>
        <p:spPr bwMode="auto">
          <a:xfrm>
            <a:off x="7059197" y="4070875"/>
            <a:ext cx="1386303" cy="693152"/>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2000" dirty="0"/>
              <a:t>Frame</a:t>
            </a:r>
            <a:br>
              <a:rPr lang="en-US" sz="2000" dirty="0"/>
            </a:br>
            <a:r>
              <a:rPr lang="en-US" sz="2000" dirty="0"/>
              <a:t>Header</a:t>
            </a:r>
          </a:p>
        </p:txBody>
      </p:sp>
      <p:sp>
        <p:nvSpPr>
          <p:cNvPr id="11" name="AutoShape 39">
            <a:extLst>
              <a:ext uri="{FF2B5EF4-FFF2-40B4-BE49-F238E27FC236}">
                <a16:creationId xmlns:a16="http://schemas.microsoft.com/office/drawing/2014/main" id="{815BDD4A-5E1F-4B24-9DEB-0BFB92264BE4}"/>
              </a:ext>
            </a:extLst>
          </p:cNvPr>
          <p:cNvSpPr>
            <a:spLocks/>
          </p:cNvSpPr>
          <p:nvPr/>
        </p:nvSpPr>
        <p:spPr bwMode="auto">
          <a:xfrm rot="5400000">
            <a:off x="5095267" y="1841547"/>
            <a:ext cx="231051" cy="3696809"/>
          </a:xfrm>
          <a:prstGeom prst="leftBrace">
            <a:avLst>
              <a:gd name="adj1" fmla="val 13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2" name="Text Box 40">
            <a:extLst>
              <a:ext uri="{FF2B5EF4-FFF2-40B4-BE49-F238E27FC236}">
                <a16:creationId xmlns:a16="http://schemas.microsoft.com/office/drawing/2014/main" id="{FDA99B6A-5556-4A02-A91C-06B006BB1D5B}"/>
              </a:ext>
            </a:extLst>
          </p:cNvPr>
          <p:cNvSpPr txBox="1">
            <a:spLocks noChangeArrowheads="1"/>
          </p:cNvSpPr>
          <p:nvPr/>
        </p:nvSpPr>
        <p:spPr bwMode="auto">
          <a:xfrm>
            <a:off x="3906749" y="3024435"/>
            <a:ext cx="2608086" cy="523220"/>
          </a:xfrm>
          <a:prstGeom prst="rect">
            <a:avLst/>
          </a:prstGeom>
          <a:noFill/>
          <a:ln w="12700">
            <a:noFill/>
            <a:miter lim="800000"/>
            <a:headEnd/>
            <a:tailEnd/>
          </a:ln>
          <a:effectLst/>
        </p:spPr>
        <p:txBody>
          <a:bodyPr wrap="none" anchor="ctr">
            <a:spAutoFit/>
          </a:bodyPr>
          <a:lstStyle/>
          <a:p>
            <a:pPr algn="ctr"/>
            <a:r>
              <a:rPr lang="en-US" sz="2800" dirty="0"/>
              <a:t>Internet Packet</a:t>
            </a:r>
          </a:p>
        </p:txBody>
      </p:sp>
      <p:sp>
        <p:nvSpPr>
          <p:cNvPr id="13" name="AutoShape 52">
            <a:extLst>
              <a:ext uri="{FF2B5EF4-FFF2-40B4-BE49-F238E27FC236}">
                <a16:creationId xmlns:a16="http://schemas.microsoft.com/office/drawing/2014/main" id="{26BDED53-5825-43BC-BDAF-F3006BB5CD5B}"/>
              </a:ext>
            </a:extLst>
          </p:cNvPr>
          <p:cNvSpPr>
            <a:spLocks/>
          </p:cNvSpPr>
          <p:nvPr/>
        </p:nvSpPr>
        <p:spPr bwMode="auto">
          <a:xfrm rot="5400000" flipH="1" flipV="1">
            <a:off x="5740283" y="2534698"/>
            <a:ext cx="231051" cy="5083112"/>
          </a:xfrm>
          <a:prstGeom prst="leftBrace">
            <a:avLst>
              <a:gd name="adj1" fmla="val 183333"/>
              <a:gd name="adj2" fmla="val 50000"/>
            </a:avLst>
          </a:prstGeom>
          <a:noFill/>
          <a:ln w="38100">
            <a:solidFill>
              <a:schemeClr val="tx1"/>
            </a:solidFill>
            <a:round/>
            <a:headEnd/>
            <a:tailEnd/>
          </a:ln>
          <a:effectLst/>
        </p:spPr>
        <p:txBody>
          <a:bodyPr wrap="none" anchor="ctr"/>
          <a:lstStyle/>
          <a:p>
            <a:endParaRPr lang="en-US" dirty="0">
              <a:latin typeface="Calibri" pitchFamily="34" charset="0"/>
            </a:endParaRPr>
          </a:p>
        </p:txBody>
      </p:sp>
      <p:sp>
        <p:nvSpPr>
          <p:cNvPr id="14" name="Text Box 53">
            <a:extLst>
              <a:ext uri="{FF2B5EF4-FFF2-40B4-BE49-F238E27FC236}">
                <a16:creationId xmlns:a16="http://schemas.microsoft.com/office/drawing/2014/main" id="{25059D0F-22F2-4DE0-96B3-BB32B573F5F8}"/>
              </a:ext>
            </a:extLst>
          </p:cNvPr>
          <p:cNvSpPr txBox="1">
            <a:spLocks noChangeArrowheads="1"/>
          </p:cNvSpPr>
          <p:nvPr/>
        </p:nvSpPr>
        <p:spPr bwMode="auto">
          <a:xfrm>
            <a:off x="4536248" y="5191780"/>
            <a:ext cx="2639120" cy="523220"/>
          </a:xfrm>
          <a:prstGeom prst="rect">
            <a:avLst/>
          </a:prstGeom>
          <a:noFill/>
          <a:ln w="12700">
            <a:noFill/>
            <a:miter lim="800000"/>
            <a:headEnd/>
            <a:tailEnd/>
          </a:ln>
          <a:effectLst/>
        </p:spPr>
        <p:txBody>
          <a:bodyPr wrap="none" anchor="ctr">
            <a:spAutoFit/>
          </a:bodyPr>
          <a:lstStyle/>
          <a:p>
            <a:pPr algn="ctr"/>
            <a:r>
              <a:rPr lang="en-US" sz="2800" dirty="0"/>
              <a:t>Ethernet Frame</a:t>
            </a:r>
          </a:p>
        </p:txBody>
      </p:sp>
    </p:spTree>
    <p:extLst>
      <p:ext uri="{BB962C8B-B14F-4D97-AF65-F5344CB8AC3E}">
        <p14:creationId xmlns:p14="http://schemas.microsoft.com/office/powerpoint/2010/main" val="319247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Assignment 2</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pPr marL="0" indent="0">
              <a:buFont typeface="Arial" panose="020B0604020202020204" pitchFamily="34" charset="0"/>
              <a:buNone/>
            </a:pPr>
            <a:r>
              <a:rPr lang="en-SG" dirty="0"/>
              <a:t>Link: </a:t>
            </a:r>
            <a:r>
              <a:rPr lang="en-SG" dirty="0">
                <a:hlinkClick r:id="rId3"/>
              </a:rPr>
              <a:t>https://weiserlab.github.io/ambuj/cs4222_assignment2</a:t>
            </a:r>
            <a:endParaRPr lang="en-SG" dirty="0"/>
          </a:p>
          <a:p>
            <a:pPr marL="0" indent="0">
              <a:buFont typeface="Arial" panose="020B0604020202020204" pitchFamily="34" charset="0"/>
              <a:buNone/>
            </a:pPr>
            <a:endParaRPr lang="en-SG" dirty="0"/>
          </a:p>
          <a:p>
            <a:r>
              <a:rPr lang="en-SG" dirty="0">
                <a:latin typeface="+mj-lt"/>
              </a:rPr>
              <a:t>Deadline: 3rd of March 2023</a:t>
            </a:r>
          </a:p>
          <a:p>
            <a:r>
              <a:rPr lang="en-SG" dirty="0">
                <a:latin typeface="+mj-lt"/>
              </a:rPr>
              <a:t>Covers: 7% of overall grade</a:t>
            </a:r>
          </a:p>
          <a:p>
            <a:r>
              <a:rPr lang="en-SG" dirty="0">
                <a:latin typeface="+mj-lt"/>
              </a:rPr>
              <a:t>Program Sensor Tag, Implement State Machine, Using Actuators and Sensors</a:t>
            </a:r>
          </a:p>
          <a:p>
            <a:r>
              <a:rPr lang="en-SG" dirty="0">
                <a:latin typeface="+mj-lt"/>
              </a:rPr>
              <a:t>No Plagiarism! We will check for code similarity</a:t>
            </a:r>
          </a:p>
          <a:p>
            <a:pPr lvl="1"/>
            <a:r>
              <a:rPr lang="en-SG" dirty="0">
                <a:latin typeface="+mj-lt"/>
              </a:rPr>
              <a:t>No </a:t>
            </a:r>
            <a:r>
              <a:rPr lang="en-SG" dirty="0" err="1">
                <a:latin typeface="+mj-lt"/>
              </a:rPr>
              <a:t>ChatGPT</a:t>
            </a:r>
            <a:r>
              <a:rPr lang="en-SG" dirty="0">
                <a:latin typeface="+mj-lt"/>
              </a:rPr>
              <a:t> for this assignment</a:t>
            </a:r>
          </a:p>
          <a:p>
            <a:r>
              <a:rPr lang="en-SG" dirty="0">
                <a:latin typeface="+mj-lt"/>
              </a:rPr>
              <a:t>Submission: We will open link on Canvas</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77443168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7F857B-1761-4D22-8D57-8A3C0437E4A7}"/>
              </a:ext>
            </a:extLst>
          </p:cNvPr>
          <p:cNvSpPr>
            <a:spLocks noGrp="1"/>
          </p:cNvSpPr>
          <p:nvPr>
            <p:ph type="title"/>
          </p:nvPr>
        </p:nvSpPr>
        <p:spPr>
          <a:xfrm>
            <a:off x="1167024" y="62705"/>
            <a:ext cx="9560309" cy="1100092"/>
          </a:xfrm>
        </p:spPr>
        <p:txBody>
          <a:bodyPr/>
          <a:lstStyle/>
          <a:p>
            <a:r>
              <a:rPr lang="en-US" dirty="0"/>
              <a:t>Transmitting data between networks</a:t>
            </a:r>
          </a:p>
        </p:txBody>
      </p:sp>
      <p:sp>
        <p:nvSpPr>
          <p:cNvPr id="4" name="Slide Number Placeholder 3">
            <a:extLst>
              <a:ext uri="{FF2B5EF4-FFF2-40B4-BE49-F238E27FC236}">
                <a16:creationId xmlns:a16="http://schemas.microsoft.com/office/drawing/2014/main" id="{63B6CA97-B2C4-451A-A457-34595BE19FF8}"/>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6" name="Rectangle 5">
            <a:extLst>
              <a:ext uri="{FF2B5EF4-FFF2-40B4-BE49-F238E27FC236}">
                <a16:creationId xmlns:a16="http://schemas.microsoft.com/office/drawing/2014/main" id="{3F0D33D3-C101-491E-A403-1EE8D6ECA148}"/>
              </a:ext>
            </a:extLst>
          </p:cNvPr>
          <p:cNvSpPr/>
          <p:nvPr/>
        </p:nvSpPr>
        <p:spPr bwMode="auto">
          <a:xfrm>
            <a:off x="7383472" y="963828"/>
            <a:ext cx="3124200" cy="3657600"/>
          </a:xfrm>
          <a:prstGeom prst="rect">
            <a:avLst/>
          </a:prstGeom>
          <a:solidFill>
            <a:schemeClr val="bg1">
              <a:lumMod val="95000"/>
            </a:schemeClr>
          </a:solidFill>
          <a:ln w="12700">
            <a:noFill/>
            <a:round/>
            <a:headEnd/>
            <a:tailEnd type="triangle" w="med" len="med"/>
          </a:ln>
          <a:effectLst/>
        </p:spPr>
        <p:txBody>
          <a:bodyPr wrap="none" rtlCol="0" anchor="ctr"/>
          <a:lstStyle/>
          <a:p>
            <a:pPr algn="ctr"/>
            <a:endParaRPr lang="en-US" dirty="0">
              <a:latin typeface="Calibri" pitchFamily="34" charset="0"/>
            </a:endParaRPr>
          </a:p>
        </p:txBody>
      </p:sp>
      <p:sp>
        <p:nvSpPr>
          <p:cNvPr id="7" name="Text Box 18">
            <a:extLst>
              <a:ext uri="{FF2B5EF4-FFF2-40B4-BE49-F238E27FC236}">
                <a16:creationId xmlns:a16="http://schemas.microsoft.com/office/drawing/2014/main" id="{A13A8B16-173D-4728-8256-805EAB414C91}"/>
              </a:ext>
            </a:extLst>
          </p:cNvPr>
          <p:cNvSpPr txBox="1">
            <a:spLocks noChangeArrowheads="1"/>
          </p:cNvSpPr>
          <p:nvPr/>
        </p:nvSpPr>
        <p:spPr bwMode="auto">
          <a:xfrm>
            <a:off x="9759371" y="960566"/>
            <a:ext cx="681597" cy="369332"/>
          </a:xfrm>
          <a:prstGeom prst="rect">
            <a:avLst/>
          </a:prstGeom>
          <a:noFill/>
          <a:ln w="12700">
            <a:noFill/>
            <a:miter lim="800000"/>
            <a:headEnd/>
            <a:tailEnd/>
          </a:ln>
          <a:effectLst/>
        </p:spPr>
        <p:txBody>
          <a:bodyPr wrap="none" anchor="ctr">
            <a:spAutoFit/>
          </a:bodyPr>
          <a:lstStyle/>
          <a:p>
            <a:pPr algn="ctr"/>
            <a:r>
              <a:rPr lang="en-US" i="1" dirty="0">
                <a:latin typeface="Calibri" pitchFamily="34" charset="0"/>
              </a:rPr>
              <a:t>LAN2</a:t>
            </a:r>
          </a:p>
        </p:txBody>
      </p:sp>
      <p:sp>
        <p:nvSpPr>
          <p:cNvPr id="8" name="Rectangle 7">
            <a:extLst>
              <a:ext uri="{FF2B5EF4-FFF2-40B4-BE49-F238E27FC236}">
                <a16:creationId xmlns:a16="http://schemas.microsoft.com/office/drawing/2014/main" id="{FC5C905C-1BEA-4E5A-859F-326BF4D42028}"/>
              </a:ext>
            </a:extLst>
          </p:cNvPr>
          <p:cNvSpPr/>
          <p:nvPr/>
        </p:nvSpPr>
        <p:spPr bwMode="auto">
          <a:xfrm>
            <a:off x="1698172" y="963828"/>
            <a:ext cx="3124200" cy="3657600"/>
          </a:xfrm>
          <a:prstGeom prst="rect">
            <a:avLst/>
          </a:prstGeom>
          <a:solidFill>
            <a:schemeClr val="bg1">
              <a:lumMod val="95000"/>
            </a:schemeClr>
          </a:solidFill>
          <a:ln w="12700">
            <a:noFill/>
            <a:round/>
            <a:headEnd/>
            <a:tailEnd type="triangle" w="med" len="med"/>
          </a:ln>
          <a:effectLst/>
        </p:spPr>
        <p:txBody>
          <a:bodyPr wrap="none" rtlCol="0" anchor="ctr"/>
          <a:lstStyle/>
          <a:p>
            <a:pPr algn="ctr"/>
            <a:endParaRPr lang="en-US" dirty="0">
              <a:latin typeface="Calibri" pitchFamily="34" charset="0"/>
            </a:endParaRPr>
          </a:p>
        </p:txBody>
      </p:sp>
      <p:sp>
        <p:nvSpPr>
          <p:cNvPr id="9" name="Rectangle 63">
            <a:extLst>
              <a:ext uri="{FF2B5EF4-FFF2-40B4-BE49-F238E27FC236}">
                <a16:creationId xmlns:a16="http://schemas.microsoft.com/office/drawing/2014/main" id="{C3977A1D-7A76-45FE-9EE2-A6ED81B34FC6}"/>
              </a:ext>
            </a:extLst>
          </p:cNvPr>
          <p:cNvSpPr>
            <a:spLocks noChangeArrowheads="1"/>
          </p:cNvSpPr>
          <p:nvPr/>
        </p:nvSpPr>
        <p:spPr bwMode="auto">
          <a:xfrm>
            <a:off x="5050972" y="3987114"/>
            <a:ext cx="2286000" cy="2667000"/>
          </a:xfrm>
          <a:prstGeom prst="rect">
            <a:avLst/>
          </a:prstGeom>
          <a:solidFill>
            <a:srgbClr val="F1C7C7"/>
          </a:solidFill>
          <a:ln w="9525">
            <a:noFill/>
            <a:miter lim="800000"/>
            <a:headEnd/>
            <a:tailEnd/>
          </a:ln>
          <a:effectLst/>
        </p:spPr>
        <p:txBody>
          <a:bodyPr wrap="none" anchor="ctr"/>
          <a:lstStyle/>
          <a:p>
            <a:endParaRPr lang="en-US" dirty="0">
              <a:latin typeface="Calibri" pitchFamily="34" charset="0"/>
            </a:endParaRPr>
          </a:p>
        </p:txBody>
      </p:sp>
      <p:sp>
        <p:nvSpPr>
          <p:cNvPr id="10" name="Line 46">
            <a:extLst>
              <a:ext uri="{FF2B5EF4-FFF2-40B4-BE49-F238E27FC236}">
                <a16:creationId xmlns:a16="http://schemas.microsoft.com/office/drawing/2014/main" id="{838E4183-BBE3-4606-B22D-C8A766D7C463}"/>
              </a:ext>
            </a:extLst>
          </p:cNvPr>
          <p:cNvSpPr>
            <a:spLocks noChangeShapeType="1"/>
          </p:cNvSpPr>
          <p:nvPr/>
        </p:nvSpPr>
        <p:spPr bwMode="auto">
          <a:xfrm>
            <a:off x="5725660" y="5053914"/>
            <a:ext cx="0" cy="83820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sp>
        <p:nvSpPr>
          <p:cNvPr id="11" name="Rectangle 3">
            <a:extLst>
              <a:ext uri="{FF2B5EF4-FFF2-40B4-BE49-F238E27FC236}">
                <a16:creationId xmlns:a16="http://schemas.microsoft.com/office/drawing/2014/main" id="{7161CDD8-EA50-45A2-8DD5-5E174911B81A}"/>
              </a:ext>
            </a:extLst>
          </p:cNvPr>
          <p:cNvSpPr>
            <a:spLocks noChangeArrowheads="1"/>
          </p:cNvSpPr>
          <p:nvPr/>
        </p:nvSpPr>
        <p:spPr bwMode="auto">
          <a:xfrm>
            <a:off x="3846060" y="2475814"/>
            <a:ext cx="812800" cy="609600"/>
          </a:xfrm>
          <a:prstGeom prst="rect">
            <a:avLst/>
          </a:prstGeom>
          <a:solidFill>
            <a:srgbClr val="D5F1CF"/>
          </a:solidFill>
          <a:ln w="12700">
            <a:solidFill>
              <a:schemeClr val="tx1"/>
            </a:solidFill>
            <a:miter lim="800000"/>
            <a:headEnd/>
            <a:tailEnd/>
          </a:ln>
          <a:effectLst/>
        </p:spPr>
        <p:txBody>
          <a:bodyPr wrap="none" anchor="ctr"/>
          <a:lstStyle/>
          <a:p>
            <a:pPr algn="ctr"/>
            <a:r>
              <a:rPr lang="en-US" sz="1600" dirty="0">
                <a:latin typeface="Calibri" pitchFamily="34" charset="0"/>
              </a:rPr>
              <a:t>protocol</a:t>
            </a:r>
          </a:p>
          <a:p>
            <a:pPr algn="ctr"/>
            <a:r>
              <a:rPr lang="en-US" sz="1600" dirty="0">
                <a:latin typeface="Calibri" pitchFamily="34" charset="0"/>
              </a:rPr>
              <a:t>software</a:t>
            </a:r>
          </a:p>
        </p:txBody>
      </p:sp>
      <p:sp>
        <p:nvSpPr>
          <p:cNvPr id="12" name="Rectangle 4">
            <a:extLst>
              <a:ext uri="{FF2B5EF4-FFF2-40B4-BE49-F238E27FC236}">
                <a16:creationId xmlns:a16="http://schemas.microsoft.com/office/drawing/2014/main" id="{C656A1DE-07A1-44FD-B0DD-0B660B6D2EAA}"/>
              </a:ext>
            </a:extLst>
          </p:cNvPr>
          <p:cNvSpPr>
            <a:spLocks noChangeArrowheads="1"/>
          </p:cNvSpPr>
          <p:nvPr/>
        </p:nvSpPr>
        <p:spPr bwMode="auto">
          <a:xfrm>
            <a:off x="3846060" y="1320114"/>
            <a:ext cx="812800" cy="609600"/>
          </a:xfrm>
          <a:prstGeom prst="rect">
            <a:avLst/>
          </a:prstGeom>
          <a:solidFill>
            <a:schemeClr val="accent6">
              <a:lumMod val="60000"/>
              <a:lumOff val="40000"/>
            </a:schemeClr>
          </a:solidFill>
          <a:ln w="12700">
            <a:solidFill>
              <a:schemeClr val="tx1"/>
            </a:solidFill>
            <a:miter lim="800000"/>
            <a:headEnd/>
            <a:tailEnd/>
          </a:ln>
          <a:effectLst/>
        </p:spPr>
        <p:txBody>
          <a:bodyPr wrap="none" anchor="ctr"/>
          <a:lstStyle/>
          <a:p>
            <a:pPr algn="ctr"/>
            <a:r>
              <a:rPr lang="en-US" sz="1600" dirty="0">
                <a:latin typeface="Calibri" pitchFamily="34" charset="0"/>
              </a:rPr>
              <a:t>client</a:t>
            </a:r>
          </a:p>
        </p:txBody>
      </p:sp>
      <p:sp>
        <p:nvSpPr>
          <p:cNvPr id="13" name="Rectangle 5">
            <a:extLst>
              <a:ext uri="{FF2B5EF4-FFF2-40B4-BE49-F238E27FC236}">
                <a16:creationId xmlns:a16="http://schemas.microsoft.com/office/drawing/2014/main" id="{B1C2BB8A-9105-4D28-A77B-EC151729D3F3}"/>
              </a:ext>
            </a:extLst>
          </p:cNvPr>
          <p:cNvSpPr>
            <a:spLocks noChangeArrowheads="1"/>
          </p:cNvSpPr>
          <p:nvPr/>
        </p:nvSpPr>
        <p:spPr bwMode="auto">
          <a:xfrm>
            <a:off x="3846060" y="3593414"/>
            <a:ext cx="812800" cy="609600"/>
          </a:xfrm>
          <a:prstGeom prst="rect">
            <a:avLst/>
          </a:prstGeom>
          <a:solidFill>
            <a:schemeClr val="bg2">
              <a:lumMod val="20000"/>
              <a:lumOff val="80000"/>
            </a:schemeClr>
          </a:solidFill>
          <a:ln w="12700">
            <a:solidFill>
              <a:schemeClr val="tx1"/>
            </a:solidFill>
            <a:miter lim="800000"/>
            <a:headEnd/>
            <a:tailEnd/>
          </a:ln>
          <a:effectLst/>
        </p:spPr>
        <p:txBody>
          <a:bodyPr wrap="none" anchor="ctr"/>
          <a:lstStyle/>
          <a:p>
            <a:pPr algn="ctr"/>
            <a:r>
              <a:rPr lang="en-US" sz="1600" dirty="0">
                <a:latin typeface="Calibri" pitchFamily="34" charset="0"/>
              </a:rPr>
              <a:t>LAN1</a:t>
            </a:r>
          </a:p>
          <a:p>
            <a:pPr algn="ctr"/>
            <a:r>
              <a:rPr lang="en-US" sz="1600" dirty="0">
                <a:latin typeface="Calibri" pitchFamily="34" charset="0"/>
              </a:rPr>
              <a:t>adapter</a:t>
            </a:r>
          </a:p>
        </p:txBody>
      </p:sp>
      <p:sp>
        <p:nvSpPr>
          <p:cNvPr id="14" name="Line 6">
            <a:extLst>
              <a:ext uri="{FF2B5EF4-FFF2-40B4-BE49-F238E27FC236}">
                <a16:creationId xmlns:a16="http://schemas.microsoft.com/office/drawing/2014/main" id="{3656D275-9445-415A-ABB1-6B0DFDF8B29C}"/>
              </a:ext>
            </a:extLst>
          </p:cNvPr>
          <p:cNvSpPr>
            <a:spLocks noChangeShapeType="1"/>
          </p:cNvSpPr>
          <p:nvPr/>
        </p:nvSpPr>
        <p:spPr bwMode="auto">
          <a:xfrm>
            <a:off x="4277860" y="4203014"/>
            <a:ext cx="0" cy="469900"/>
          </a:xfrm>
          <a:prstGeom prst="line">
            <a:avLst/>
          </a:prstGeom>
          <a:noFill/>
          <a:ln w="12700">
            <a:solidFill>
              <a:schemeClr val="tx1"/>
            </a:solidFill>
            <a:round/>
            <a:headEnd/>
            <a:tailEnd/>
          </a:ln>
          <a:effectLst/>
        </p:spPr>
        <p:txBody>
          <a:bodyPr wrap="none" anchor="ctr"/>
          <a:lstStyle/>
          <a:p>
            <a:endParaRPr lang="en-US" dirty="0">
              <a:latin typeface="Calibri" pitchFamily="34" charset="0"/>
            </a:endParaRPr>
          </a:p>
        </p:txBody>
      </p:sp>
      <p:sp>
        <p:nvSpPr>
          <p:cNvPr id="15" name="Text Box 7">
            <a:extLst>
              <a:ext uri="{FF2B5EF4-FFF2-40B4-BE49-F238E27FC236}">
                <a16:creationId xmlns:a16="http://schemas.microsoft.com/office/drawing/2014/main" id="{E64009C9-287A-4770-8015-DF0A56CC9E83}"/>
              </a:ext>
            </a:extLst>
          </p:cNvPr>
          <p:cNvSpPr txBox="1">
            <a:spLocks noChangeArrowheads="1"/>
          </p:cNvSpPr>
          <p:nvPr/>
        </p:nvSpPr>
        <p:spPr bwMode="auto">
          <a:xfrm>
            <a:off x="3838208" y="1002268"/>
            <a:ext cx="815288"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Host A</a:t>
            </a:r>
          </a:p>
        </p:txBody>
      </p:sp>
      <p:sp>
        <p:nvSpPr>
          <p:cNvPr id="16" name="Line 8">
            <a:extLst>
              <a:ext uri="{FF2B5EF4-FFF2-40B4-BE49-F238E27FC236}">
                <a16:creationId xmlns:a16="http://schemas.microsoft.com/office/drawing/2014/main" id="{6A47F316-9B2F-4E8D-A212-06885BF0C657}"/>
              </a:ext>
            </a:extLst>
          </p:cNvPr>
          <p:cNvSpPr>
            <a:spLocks noChangeShapeType="1"/>
          </p:cNvSpPr>
          <p:nvPr/>
        </p:nvSpPr>
        <p:spPr bwMode="auto">
          <a:xfrm>
            <a:off x="2503035" y="4749114"/>
            <a:ext cx="2971800" cy="0"/>
          </a:xfrm>
          <a:prstGeom prst="line">
            <a:avLst/>
          </a:prstGeom>
          <a:noFill/>
          <a:ln w="76200" cmpd="tri">
            <a:solidFill>
              <a:schemeClr val="tx1"/>
            </a:solidFill>
            <a:round/>
            <a:headEnd/>
            <a:tailEnd/>
          </a:ln>
          <a:effectLst/>
        </p:spPr>
        <p:txBody>
          <a:bodyPr wrap="none" anchor="ctr"/>
          <a:lstStyle/>
          <a:p>
            <a:endParaRPr lang="en-US" dirty="0">
              <a:latin typeface="Calibri" pitchFamily="34" charset="0"/>
            </a:endParaRPr>
          </a:p>
        </p:txBody>
      </p:sp>
      <p:sp>
        <p:nvSpPr>
          <p:cNvPr id="17" name="Text Box 18">
            <a:extLst>
              <a:ext uri="{FF2B5EF4-FFF2-40B4-BE49-F238E27FC236}">
                <a16:creationId xmlns:a16="http://schemas.microsoft.com/office/drawing/2014/main" id="{410282EF-2DDF-4FE4-B60A-9BEF119532F8}"/>
              </a:ext>
            </a:extLst>
          </p:cNvPr>
          <p:cNvSpPr txBox="1">
            <a:spLocks noChangeArrowheads="1"/>
          </p:cNvSpPr>
          <p:nvPr/>
        </p:nvSpPr>
        <p:spPr bwMode="auto">
          <a:xfrm>
            <a:off x="1766609" y="960566"/>
            <a:ext cx="681597" cy="369332"/>
          </a:xfrm>
          <a:prstGeom prst="rect">
            <a:avLst/>
          </a:prstGeom>
          <a:noFill/>
          <a:ln w="12700">
            <a:noFill/>
            <a:miter lim="800000"/>
            <a:headEnd/>
            <a:tailEnd/>
          </a:ln>
          <a:effectLst/>
        </p:spPr>
        <p:txBody>
          <a:bodyPr wrap="none" anchor="ctr">
            <a:spAutoFit/>
          </a:bodyPr>
          <a:lstStyle/>
          <a:p>
            <a:pPr algn="ctr"/>
            <a:r>
              <a:rPr lang="en-US" i="1" dirty="0">
                <a:latin typeface="Calibri" pitchFamily="34" charset="0"/>
              </a:rPr>
              <a:t>LAN1</a:t>
            </a:r>
          </a:p>
        </p:txBody>
      </p:sp>
      <p:sp>
        <p:nvSpPr>
          <p:cNvPr id="18" name="Line 19">
            <a:extLst>
              <a:ext uri="{FF2B5EF4-FFF2-40B4-BE49-F238E27FC236}">
                <a16:creationId xmlns:a16="http://schemas.microsoft.com/office/drawing/2014/main" id="{20A6B2AD-F385-4CFE-A570-83252BB4A48A}"/>
              </a:ext>
            </a:extLst>
          </p:cNvPr>
          <p:cNvSpPr>
            <a:spLocks noChangeShapeType="1"/>
          </p:cNvSpPr>
          <p:nvPr/>
        </p:nvSpPr>
        <p:spPr bwMode="auto">
          <a:xfrm>
            <a:off x="7173460" y="4749114"/>
            <a:ext cx="2971800" cy="0"/>
          </a:xfrm>
          <a:prstGeom prst="line">
            <a:avLst/>
          </a:prstGeom>
          <a:noFill/>
          <a:ln w="76200" cmpd="tri">
            <a:solidFill>
              <a:schemeClr val="tx1"/>
            </a:solidFill>
            <a:round/>
            <a:headEnd/>
            <a:tailEnd/>
          </a:ln>
          <a:effectLst/>
        </p:spPr>
        <p:txBody>
          <a:bodyPr wrap="none" anchor="ctr"/>
          <a:lstStyle/>
          <a:p>
            <a:endParaRPr lang="en-US" dirty="0">
              <a:latin typeface="Calibri" pitchFamily="34" charset="0"/>
            </a:endParaRPr>
          </a:p>
        </p:txBody>
      </p:sp>
      <p:sp>
        <p:nvSpPr>
          <p:cNvPr id="19" name="Line 21">
            <a:extLst>
              <a:ext uri="{FF2B5EF4-FFF2-40B4-BE49-F238E27FC236}">
                <a16:creationId xmlns:a16="http://schemas.microsoft.com/office/drawing/2014/main" id="{DA68F2C0-D1CD-4740-AF61-A3A44D8C1297}"/>
              </a:ext>
            </a:extLst>
          </p:cNvPr>
          <p:cNvSpPr>
            <a:spLocks noChangeShapeType="1"/>
          </p:cNvSpPr>
          <p:nvPr/>
        </p:nvSpPr>
        <p:spPr bwMode="auto">
          <a:xfrm>
            <a:off x="7859260" y="4203014"/>
            <a:ext cx="0" cy="469900"/>
          </a:xfrm>
          <a:prstGeom prst="line">
            <a:avLst/>
          </a:prstGeom>
          <a:noFill/>
          <a:ln w="12700">
            <a:solidFill>
              <a:schemeClr val="tx1"/>
            </a:solidFill>
            <a:round/>
            <a:headEnd type="triangle" w="med" len="med"/>
            <a:tailEnd/>
          </a:ln>
          <a:effectLst/>
        </p:spPr>
        <p:txBody>
          <a:bodyPr wrap="none" anchor="ctr"/>
          <a:lstStyle/>
          <a:p>
            <a:endParaRPr lang="en-US" dirty="0">
              <a:latin typeface="Calibri" pitchFamily="34" charset="0"/>
            </a:endParaRPr>
          </a:p>
        </p:txBody>
      </p:sp>
      <p:sp>
        <p:nvSpPr>
          <p:cNvPr id="20" name="Line 23">
            <a:extLst>
              <a:ext uri="{FF2B5EF4-FFF2-40B4-BE49-F238E27FC236}">
                <a16:creationId xmlns:a16="http://schemas.microsoft.com/office/drawing/2014/main" id="{EBB55135-A4E5-4E51-8CA1-C92EED0E6C03}"/>
              </a:ext>
            </a:extLst>
          </p:cNvPr>
          <p:cNvSpPr>
            <a:spLocks noChangeShapeType="1"/>
          </p:cNvSpPr>
          <p:nvPr/>
        </p:nvSpPr>
        <p:spPr bwMode="auto">
          <a:xfrm>
            <a:off x="4277860" y="4672914"/>
            <a:ext cx="1001712" cy="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sp>
        <p:nvSpPr>
          <p:cNvPr id="21" name="Line 24">
            <a:extLst>
              <a:ext uri="{FF2B5EF4-FFF2-40B4-BE49-F238E27FC236}">
                <a16:creationId xmlns:a16="http://schemas.microsoft.com/office/drawing/2014/main" id="{02DFD425-720F-43B1-A39B-6A4431D243B8}"/>
              </a:ext>
            </a:extLst>
          </p:cNvPr>
          <p:cNvSpPr>
            <a:spLocks noChangeShapeType="1"/>
          </p:cNvSpPr>
          <p:nvPr/>
        </p:nvSpPr>
        <p:spPr bwMode="auto">
          <a:xfrm>
            <a:off x="7173460" y="4672914"/>
            <a:ext cx="685800" cy="0"/>
          </a:xfrm>
          <a:prstGeom prst="line">
            <a:avLst/>
          </a:prstGeom>
          <a:noFill/>
          <a:ln w="12700">
            <a:solidFill>
              <a:schemeClr val="tx1"/>
            </a:solidFill>
            <a:round/>
            <a:headEnd/>
            <a:tailEnd/>
          </a:ln>
          <a:effectLst/>
        </p:spPr>
        <p:txBody>
          <a:bodyPr wrap="none" anchor="ctr"/>
          <a:lstStyle/>
          <a:p>
            <a:endParaRPr lang="en-US" dirty="0">
              <a:latin typeface="Calibri" pitchFamily="34" charset="0"/>
            </a:endParaRPr>
          </a:p>
        </p:txBody>
      </p:sp>
      <p:grpSp>
        <p:nvGrpSpPr>
          <p:cNvPr id="22" name="Group 21">
            <a:extLst>
              <a:ext uri="{FF2B5EF4-FFF2-40B4-BE49-F238E27FC236}">
                <a16:creationId xmlns:a16="http://schemas.microsoft.com/office/drawing/2014/main" id="{F0CD8920-909A-4A81-8F8C-D53E36E0D864}"/>
              </a:ext>
            </a:extLst>
          </p:cNvPr>
          <p:cNvGrpSpPr/>
          <p:nvPr/>
        </p:nvGrpSpPr>
        <p:grpSpPr>
          <a:xfrm>
            <a:off x="1698172" y="2018614"/>
            <a:ext cx="1158875" cy="304800"/>
            <a:chOff x="228600" y="2070100"/>
            <a:chExt cx="1158875" cy="304800"/>
          </a:xfrm>
        </p:grpSpPr>
        <p:sp>
          <p:nvSpPr>
            <p:cNvPr id="23" name="Rectangle 9">
              <a:extLst>
                <a:ext uri="{FF2B5EF4-FFF2-40B4-BE49-F238E27FC236}">
                  <a16:creationId xmlns:a16="http://schemas.microsoft.com/office/drawing/2014/main" id="{9DFA4449-4A70-4C7E-8235-71F06F2C0843}"/>
                </a:ext>
              </a:extLst>
            </p:cNvPr>
            <p:cNvSpPr>
              <a:spLocks noChangeArrowheads="1"/>
            </p:cNvSpPr>
            <p:nvPr/>
          </p:nvSpPr>
          <p:spPr bwMode="auto">
            <a:xfrm>
              <a:off x="625475" y="210820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24" name="Text Box 31">
              <a:extLst>
                <a:ext uri="{FF2B5EF4-FFF2-40B4-BE49-F238E27FC236}">
                  <a16:creationId xmlns:a16="http://schemas.microsoft.com/office/drawing/2014/main" id="{22E35A21-2794-4137-A18A-369C55874877}"/>
                </a:ext>
              </a:extLst>
            </p:cNvPr>
            <p:cNvSpPr txBox="1">
              <a:spLocks noChangeArrowheads="1"/>
            </p:cNvSpPr>
            <p:nvPr/>
          </p:nvSpPr>
          <p:spPr bwMode="auto">
            <a:xfrm>
              <a:off x="228600" y="207010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(1)</a:t>
              </a:r>
            </a:p>
          </p:txBody>
        </p:sp>
      </p:grpSp>
      <p:grpSp>
        <p:nvGrpSpPr>
          <p:cNvPr id="25" name="Group 24">
            <a:extLst>
              <a:ext uri="{FF2B5EF4-FFF2-40B4-BE49-F238E27FC236}">
                <a16:creationId xmlns:a16="http://schemas.microsoft.com/office/drawing/2014/main" id="{0B52AD7A-226F-4A5A-90EC-B0451AE008EA}"/>
              </a:ext>
            </a:extLst>
          </p:cNvPr>
          <p:cNvGrpSpPr/>
          <p:nvPr/>
        </p:nvGrpSpPr>
        <p:grpSpPr>
          <a:xfrm>
            <a:off x="3507922" y="5358714"/>
            <a:ext cx="2076450" cy="304800"/>
            <a:chOff x="1970088" y="5257800"/>
            <a:chExt cx="2076450" cy="304800"/>
          </a:xfrm>
        </p:grpSpPr>
        <p:sp>
          <p:nvSpPr>
            <p:cNvPr id="26" name="Rectangle 10">
              <a:extLst>
                <a:ext uri="{FF2B5EF4-FFF2-40B4-BE49-F238E27FC236}">
                  <a16:creationId xmlns:a16="http://schemas.microsoft.com/office/drawing/2014/main" id="{2C7CCA37-8B22-40C4-A817-4684F4DFE110}"/>
                </a:ext>
              </a:extLst>
            </p:cNvPr>
            <p:cNvSpPr>
              <a:spLocks noChangeArrowheads="1"/>
            </p:cNvSpPr>
            <p:nvPr/>
          </p:nvSpPr>
          <p:spPr bwMode="auto">
            <a:xfrm>
              <a:off x="2370138" y="529590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27" name="Rectangle 11">
              <a:extLst>
                <a:ext uri="{FF2B5EF4-FFF2-40B4-BE49-F238E27FC236}">
                  <a16:creationId xmlns:a16="http://schemas.microsoft.com/office/drawing/2014/main" id="{636C94E0-2A52-4577-95DF-855F376AC803}"/>
                </a:ext>
              </a:extLst>
            </p:cNvPr>
            <p:cNvSpPr>
              <a:spLocks noChangeArrowheads="1"/>
            </p:cNvSpPr>
            <p:nvPr/>
          </p:nvSpPr>
          <p:spPr bwMode="auto">
            <a:xfrm>
              <a:off x="3132138" y="5295900"/>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sp>
          <p:nvSpPr>
            <p:cNvPr id="28" name="Rectangle 12">
              <a:extLst>
                <a:ext uri="{FF2B5EF4-FFF2-40B4-BE49-F238E27FC236}">
                  <a16:creationId xmlns:a16="http://schemas.microsoft.com/office/drawing/2014/main" id="{881C5D6A-CEBB-4943-BB2C-279EC9062114}"/>
                </a:ext>
              </a:extLst>
            </p:cNvPr>
            <p:cNvSpPr>
              <a:spLocks noChangeArrowheads="1"/>
            </p:cNvSpPr>
            <p:nvPr/>
          </p:nvSpPr>
          <p:spPr bwMode="auto">
            <a:xfrm>
              <a:off x="3589338" y="5295900"/>
              <a:ext cx="457200" cy="228600"/>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1400" dirty="0">
                  <a:latin typeface="Calibri" pitchFamily="34" charset="0"/>
                </a:rPr>
                <a:t>FH1</a:t>
              </a:r>
            </a:p>
          </p:txBody>
        </p:sp>
        <p:sp>
          <p:nvSpPr>
            <p:cNvPr id="29" name="Text Box 34">
              <a:extLst>
                <a:ext uri="{FF2B5EF4-FFF2-40B4-BE49-F238E27FC236}">
                  <a16:creationId xmlns:a16="http://schemas.microsoft.com/office/drawing/2014/main" id="{0BEF0D05-2368-4D8C-B846-81ACF169F720}"/>
                </a:ext>
              </a:extLst>
            </p:cNvPr>
            <p:cNvSpPr txBox="1">
              <a:spLocks noChangeArrowheads="1"/>
            </p:cNvSpPr>
            <p:nvPr/>
          </p:nvSpPr>
          <p:spPr bwMode="auto">
            <a:xfrm>
              <a:off x="1970088" y="525780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(4)</a:t>
              </a:r>
            </a:p>
          </p:txBody>
        </p:sp>
      </p:grpSp>
      <p:grpSp>
        <p:nvGrpSpPr>
          <p:cNvPr id="30" name="Group 29">
            <a:extLst>
              <a:ext uri="{FF2B5EF4-FFF2-40B4-BE49-F238E27FC236}">
                <a16:creationId xmlns:a16="http://schemas.microsoft.com/office/drawing/2014/main" id="{0A99A869-9916-45FD-94E1-FA6ABA760BCB}"/>
              </a:ext>
            </a:extLst>
          </p:cNvPr>
          <p:cNvGrpSpPr/>
          <p:nvPr/>
        </p:nvGrpSpPr>
        <p:grpSpPr>
          <a:xfrm>
            <a:off x="8221210" y="4291914"/>
            <a:ext cx="2076450" cy="304800"/>
            <a:chOff x="6751638" y="4343400"/>
            <a:chExt cx="2076450" cy="304800"/>
          </a:xfrm>
        </p:grpSpPr>
        <p:sp>
          <p:nvSpPr>
            <p:cNvPr id="31" name="Rectangle 28">
              <a:extLst>
                <a:ext uri="{FF2B5EF4-FFF2-40B4-BE49-F238E27FC236}">
                  <a16:creationId xmlns:a16="http://schemas.microsoft.com/office/drawing/2014/main" id="{7802A16A-6088-4DA6-8B98-AC50BACFE3E8}"/>
                </a:ext>
              </a:extLst>
            </p:cNvPr>
            <p:cNvSpPr>
              <a:spLocks noChangeArrowheads="1"/>
            </p:cNvSpPr>
            <p:nvPr/>
          </p:nvSpPr>
          <p:spPr bwMode="auto">
            <a:xfrm>
              <a:off x="7151688" y="438150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32" name="Rectangle 29">
              <a:extLst>
                <a:ext uri="{FF2B5EF4-FFF2-40B4-BE49-F238E27FC236}">
                  <a16:creationId xmlns:a16="http://schemas.microsoft.com/office/drawing/2014/main" id="{E5B67EA2-4A7E-42B1-ADD4-BEF187922826}"/>
                </a:ext>
              </a:extLst>
            </p:cNvPr>
            <p:cNvSpPr>
              <a:spLocks noChangeArrowheads="1"/>
            </p:cNvSpPr>
            <p:nvPr/>
          </p:nvSpPr>
          <p:spPr bwMode="auto">
            <a:xfrm>
              <a:off x="7913688" y="4381500"/>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sp>
          <p:nvSpPr>
            <p:cNvPr id="33" name="Rectangle 30">
              <a:extLst>
                <a:ext uri="{FF2B5EF4-FFF2-40B4-BE49-F238E27FC236}">
                  <a16:creationId xmlns:a16="http://schemas.microsoft.com/office/drawing/2014/main" id="{1320A491-3FFB-4F80-AB17-59D8AE55D0DF}"/>
                </a:ext>
              </a:extLst>
            </p:cNvPr>
            <p:cNvSpPr>
              <a:spLocks noChangeArrowheads="1"/>
            </p:cNvSpPr>
            <p:nvPr/>
          </p:nvSpPr>
          <p:spPr bwMode="auto">
            <a:xfrm>
              <a:off x="8370888" y="4381500"/>
              <a:ext cx="457200" cy="228600"/>
            </a:xfrm>
            <a:prstGeom prst="rect">
              <a:avLst/>
            </a:prstGeom>
            <a:solidFill>
              <a:schemeClr val="accent1">
                <a:lumMod val="40000"/>
                <a:lumOff val="60000"/>
              </a:schemeClr>
            </a:solidFill>
            <a:ln w="12700">
              <a:solidFill>
                <a:schemeClr val="tx1"/>
              </a:solidFill>
              <a:miter lim="800000"/>
              <a:headEnd/>
              <a:tailEnd/>
            </a:ln>
            <a:effectLst/>
          </p:spPr>
          <p:txBody>
            <a:bodyPr wrap="none" anchor="ctr"/>
            <a:lstStyle/>
            <a:p>
              <a:pPr algn="ctr"/>
              <a:r>
                <a:rPr lang="en-US" sz="1400" dirty="0">
                  <a:latin typeface="Calibri" pitchFamily="34" charset="0"/>
                </a:rPr>
                <a:t>FH2</a:t>
              </a:r>
            </a:p>
          </p:txBody>
        </p:sp>
        <p:sp>
          <p:nvSpPr>
            <p:cNvPr id="34" name="Text Box 36">
              <a:extLst>
                <a:ext uri="{FF2B5EF4-FFF2-40B4-BE49-F238E27FC236}">
                  <a16:creationId xmlns:a16="http://schemas.microsoft.com/office/drawing/2014/main" id="{1F68A7F5-27FA-429E-9770-2C0B8A81B752}"/>
                </a:ext>
              </a:extLst>
            </p:cNvPr>
            <p:cNvSpPr txBox="1">
              <a:spLocks noChangeArrowheads="1"/>
            </p:cNvSpPr>
            <p:nvPr/>
          </p:nvSpPr>
          <p:spPr bwMode="auto">
            <a:xfrm>
              <a:off x="6751638" y="434340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(6)</a:t>
              </a:r>
            </a:p>
          </p:txBody>
        </p:sp>
      </p:grpSp>
      <p:grpSp>
        <p:nvGrpSpPr>
          <p:cNvPr id="35" name="Group 34">
            <a:extLst>
              <a:ext uri="{FF2B5EF4-FFF2-40B4-BE49-F238E27FC236}">
                <a16:creationId xmlns:a16="http://schemas.microsoft.com/office/drawing/2014/main" id="{1DC5CE5E-34C0-408E-A97C-FDF347430FF6}"/>
              </a:ext>
            </a:extLst>
          </p:cNvPr>
          <p:cNvGrpSpPr/>
          <p:nvPr/>
        </p:nvGrpSpPr>
        <p:grpSpPr>
          <a:xfrm>
            <a:off x="8221210" y="2038866"/>
            <a:ext cx="1143000" cy="304800"/>
            <a:chOff x="6770688" y="2057400"/>
            <a:chExt cx="1143000" cy="304800"/>
          </a:xfrm>
        </p:grpSpPr>
        <p:sp>
          <p:nvSpPr>
            <p:cNvPr id="36" name="Rectangle 22">
              <a:extLst>
                <a:ext uri="{FF2B5EF4-FFF2-40B4-BE49-F238E27FC236}">
                  <a16:creationId xmlns:a16="http://schemas.microsoft.com/office/drawing/2014/main" id="{A6ECF613-B526-4791-8507-DC29AE10625D}"/>
                </a:ext>
              </a:extLst>
            </p:cNvPr>
            <p:cNvSpPr>
              <a:spLocks noChangeArrowheads="1"/>
            </p:cNvSpPr>
            <p:nvPr/>
          </p:nvSpPr>
          <p:spPr bwMode="auto">
            <a:xfrm>
              <a:off x="7151688" y="209550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37" name="Text Box 38">
              <a:extLst>
                <a:ext uri="{FF2B5EF4-FFF2-40B4-BE49-F238E27FC236}">
                  <a16:creationId xmlns:a16="http://schemas.microsoft.com/office/drawing/2014/main" id="{CB8C033C-8B2D-42E8-8303-83EBD813D717}"/>
                </a:ext>
              </a:extLst>
            </p:cNvPr>
            <p:cNvSpPr txBox="1">
              <a:spLocks noChangeArrowheads="1"/>
            </p:cNvSpPr>
            <p:nvPr/>
          </p:nvSpPr>
          <p:spPr bwMode="auto">
            <a:xfrm>
              <a:off x="6770688" y="205740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(8)</a:t>
              </a:r>
            </a:p>
          </p:txBody>
        </p:sp>
      </p:grpSp>
      <p:sp>
        <p:nvSpPr>
          <p:cNvPr id="38" name="Line 47">
            <a:extLst>
              <a:ext uri="{FF2B5EF4-FFF2-40B4-BE49-F238E27FC236}">
                <a16:creationId xmlns:a16="http://schemas.microsoft.com/office/drawing/2014/main" id="{B7A4E55C-A1B0-4257-BA9C-2414C6F95129}"/>
              </a:ext>
            </a:extLst>
          </p:cNvPr>
          <p:cNvSpPr>
            <a:spLocks noChangeShapeType="1"/>
          </p:cNvSpPr>
          <p:nvPr/>
        </p:nvSpPr>
        <p:spPr bwMode="auto">
          <a:xfrm>
            <a:off x="6792460" y="5053914"/>
            <a:ext cx="0" cy="838200"/>
          </a:xfrm>
          <a:prstGeom prst="line">
            <a:avLst/>
          </a:prstGeom>
          <a:noFill/>
          <a:ln w="12700">
            <a:solidFill>
              <a:schemeClr val="tx1"/>
            </a:solidFill>
            <a:round/>
            <a:headEnd type="triangle" w="med" len="med"/>
            <a:tailEnd/>
          </a:ln>
          <a:effectLst/>
        </p:spPr>
        <p:txBody>
          <a:bodyPr wrap="none" anchor="ctr"/>
          <a:lstStyle/>
          <a:p>
            <a:endParaRPr lang="en-US" dirty="0">
              <a:latin typeface="Calibri" pitchFamily="34" charset="0"/>
            </a:endParaRPr>
          </a:p>
        </p:txBody>
      </p:sp>
      <p:grpSp>
        <p:nvGrpSpPr>
          <p:cNvPr id="39" name="Group 38">
            <a:extLst>
              <a:ext uri="{FF2B5EF4-FFF2-40B4-BE49-F238E27FC236}">
                <a16:creationId xmlns:a16="http://schemas.microsoft.com/office/drawing/2014/main" id="{BF3AEA55-DC57-4FBE-B048-6C1210EEC80F}"/>
              </a:ext>
            </a:extLst>
          </p:cNvPr>
          <p:cNvGrpSpPr/>
          <p:nvPr/>
        </p:nvGrpSpPr>
        <p:grpSpPr>
          <a:xfrm>
            <a:off x="7072846" y="4940986"/>
            <a:ext cx="2076450" cy="722528"/>
            <a:chOff x="5603274" y="4965700"/>
            <a:chExt cx="2076450" cy="722528"/>
          </a:xfrm>
        </p:grpSpPr>
        <p:sp>
          <p:nvSpPr>
            <p:cNvPr id="40" name="Rectangle 15">
              <a:extLst>
                <a:ext uri="{FF2B5EF4-FFF2-40B4-BE49-F238E27FC236}">
                  <a16:creationId xmlns:a16="http://schemas.microsoft.com/office/drawing/2014/main" id="{CA2FEB82-9E8D-4A26-A9F5-6AC9BF5D97FF}"/>
                </a:ext>
              </a:extLst>
            </p:cNvPr>
            <p:cNvSpPr>
              <a:spLocks noChangeArrowheads="1"/>
            </p:cNvSpPr>
            <p:nvPr/>
          </p:nvSpPr>
          <p:spPr bwMode="auto">
            <a:xfrm>
              <a:off x="5603274" y="5421528"/>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41" name="Rectangle 16">
              <a:extLst>
                <a:ext uri="{FF2B5EF4-FFF2-40B4-BE49-F238E27FC236}">
                  <a16:creationId xmlns:a16="http://schemas.microsoft.com/office/drawing/2014/main" id="{93F042DB-BE12-4494-960E-1C983849945F}"/>
                </a:ext>
              </a:extLst>
            </p:cNvPr>
            <p:cNvSpPr>
              <a:spLocks noChangeArrowheads="1"/>
            </p:cNvSpPr>
            <p:nvPr/>
          </p:nvSpPr>
          <p:spPr bwMode="auto">
            <a:xfrm>
              <a:off x="6365274" y="5421528"/>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sp>
          <p:nvSpPr>
            <p:cNvPr id="42" name="Rectangle 17">
              <a:extLst>
                <a:ext uri="{FF2B5EF4-FFF2-40B4-BE49-F238E27FC236}">
                  <a16:creationId xmlns:a16="http://schemas.microsoft.com/office/drawing/2014/main" id="{ED871186-C3A3-4C1D-ADD7-C120868E019B}"/>
                </a:ext>
              </a:extLst>
            </p:cNvPr>
            <p:cNvSpPr>
              <a:spLocks noChangeArrowheads="1"/>
            </p:cNvSpPr>
            <p:nvPr/>
          </p:nvSpPr>
          <p:spPr bwMode="auto">
            <a:xfrm>
              <a:off x="6822474" y="5421528"/>
              <a:ext cx="457200" cy="228600"/>
            </a:xfrm>
            <a:prstGeom prst="rect">
              <a:avLst/>
            </a:prstGeom>
            <a:solidFill>
              <a:schemeClr val="accent1">
                <a:lumMod val="40000"/>
                <a:lumOff val="60000"/>
              </a:schemeClr>
            </a:solidFill>
            <a:ln w="12700">
              <a:solidFill>
                <a:schemeClr val="tx1"/>
              </a:solidFill>
              <a:miter lim="800000"/>
              <a:headEnd/>
              <a:tailEnd/>
            </a:ln>
            <a:effectLst/>
          </p:spPr>
          <p:txBody>
            <a:bodyPr wrap="none" anchor="ctr"/>
            <a:lstStyle/>
            <a:p>
              <a:pPr algn="ctr"/>
              <a:r>
                <a:rPr lang="en-US" sz="1400" dirty="0">
                  <a:latin typeface="Calibri" pitchFamily="34" charset="0"/>
                </a:rPr>
                <a:t>FH2</a:t>
              </a:r>
            </a:p>
          </p:txBody>
        </p:sp>
        <p:sp>
          <p:nvSpPr>
            <p:cNvPr id="43" name="Text Box 35">
              <a:extLst>
                <a:ext uri="{FF2B5EF4-FFF2-40B4-BE49-F238E27FC236}">
                  <a16:creationId xmlns:a16="http://schemas.microsoft.com/office/drawing/2014/main" id="{DBCAFD6D-4C06-42D8-827B-770077AB4ACD}"/>
                </a:ext>
              </a:extLst>
            </p:cNvPr>
            <p:cNvSpPr txBox="1">
              <a:spLocks noChangeArrowheads="1"/>
            </p:cNvSpPr>
            <p:nvPr/>
          </p:nvSpPr>
          <p:spPr bwMode="auto">
            <a:xfrm>
              <a:off x="7279674" y="5383428"/>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(5)</a:t>
              </a:r>
            </a:p>
          </p:txBody>
        </p:sp>
        <p:sp>
          <p:nvSpPr>
            <p:cNvPr id="44" name="AutoShape 41">
              <a:extLst>
                <a:ext uri="{FF2B5EF4-FFF2-40B4-BE49-F238E27FC236}">
                  <a16:creationId xmlns:a16="http://schemas.microsoft.com/office/drawing/2014/main" id="{082D4C1C-C3A3-49D9-81A2-E768F59EB86E}"/>
                </a:ext>
              </a:extLst>
            </p:cNvPr>
            <p:cNvSpPr>
              <a:spLocks/>
            </p:cNvSpPr>
            <p:nvPr/>
          </p:nvSpPr>
          <p:spPr bwMode="auto">
            <a:xfrm rot="5400000">
              <a:off x="6383338" y="4476750"/>
              <a:ext cx="114300" cy="1625600"/>
            </a:xfrm>
            <a:prstGeom prst="leftBrace">
              <a:avLst>
                <a:gd name="adj1" fmla="val 118519"/>
                <a:gd name="adj2" fmla="val 50000"/>
              </a:avLst>
            </a:prstGeom>
            <a:noFill/>
            <a:ln w="12700">
              <a:solidFill>
                <a:schemeClr val="tx1"/>
              </a:solidFill>
              <a:round/>
              <a:headEnd/>
              <a:tailEnd/>
            </a:ln>
            <a:effectLst/>
          </p:spPr>
          <p:txBody>
            <a:bodyPr wrap="none" anchor="ctr"/>
            <a:lstStyle/>
            <a:p>
              <a:endParaRPr lang="en-US" dirty="0">
                <a:latin typeface="Calibri" pitchFamily="34" charset="0"/>
              </a:endParaRPr>
            </a:p>
          </p:txBody>
        </p:sp>
        <p:sp>
          <p:nvSpPr>
            <p:cNvPr id="45" name="Text Box 42">
              <a:extLst>
                <a:ext uri="{FF2B5EF4-FFF2-40B4-BE49-F238E27FC236}">
                  <a16:creationId xmlns:a16="http://schemas.microsoft.com/office/drawing/2014/main" id="{40618500-5928-4971-A36C-ACEC8E31C8B5}"/>
                </a:ext>
              </a:extLst>
            </p:cNvPr>
            <p:cNvSpPr txBox="1">
              <a:spLocks noChangeArrowheads="1"/>
            </p:cNvSpPr>
            <p:nvPr/>
          </p:nvSpPr>
          <p:spPr bwMode="auto">
            <a:xfrm>
              <a:off x="5848351" y="4965700"/>
              <a:ext cx="1064714" cy="307777"/>
            </a:xfrm>
            <a:prstGeom prst="rect">
              <a:avLst/>
            </a:prstGeom>
            <a:noFill/>
            <a:ln w="12700">
              <a:noFill/>
              <a:miter lim="800000"/>
              <a:headEnd/>
              <a:tailEnd/>
            </a:ln>
            <a:effectLst/>
          </p:spPr>
          <p:txBody>
            <a:bodyPr wrap="none" anchor="ctr">
              <a:spAutoFit/>
            </a:bodyPr>
            <a:lstStyle/>
            <a:p>
              <a:pPr algn="ctr"/>
              <a:r>
                <a:rPr lang="en-US" sz="1400" i="1" dirty="0">
                  <a:latin typeface="Calibri" pitchFamily="34" charset="0"/>
                </a:rPr>
                <a:t>LAN2 frame</a:t>
              </a:r>
            </a:p>
          </p:txBody>
        </p:sp>
      </p:grpSp>
      <p:sp>
        <p:nvSpPr>
          <p:cNvPr id="46" name="Rectangle 43">
            <a:extLst>
              <a:ext uri="{FF2B5EF4-FFF2-40B4-BE49-F238E27FC236}">
                <a16:creationId xmlns:a16="http://schemas.microsoft.com/office/drawing/2014/main" id="{7A490935-BAE5-4B96-AAD1-554978C03216}"/>
              </a:ext>
            </a:extLst>
          </p:cNvPr>
          <p:cNvSpPr>
            <a:spLocks noChangeArrowheads="1"/>
          </p:cNvSpPr>
          <p:nvPr/>
        </p:nvSpPr>
        <p:spPr bwMode="auto">
          <a:xfrm>
            <a:off x="5268460" y="5892114"/>
            <a:ext cx="1905000" cy="609600"/>
          </a:xfrm>
          <a:prstGeom prst="rect">
            <a:avLst/>
          </a:prstGeom>
          <a:solidFill>
            <a:srgbClr val="D5F1CF"/>
          </a:solidFill>
          <a:ln w="12700">
            <a:solidFill>
              <a:schemeClr val="tx1"/>
            </a:solidFill>
            <a:miter lim="800000"/>
            <a:headEnd/>
            <a:tailEnd/>
          </a:ln>
          <a:effectLst/>
        </p:spPr>
        <p:txBody>
          <a:bodyPr wrap="none" anchor="ctr"/>
          <a:lstStyle/>
          <a:p>
            <a:pPr algn="ctr"/>
            <a:r>
              <a:rPr lang="en-US" sz="1600" dirty="0">
                <a:latin typeface="Calibri" pitchFamily="34" charset="0"/>
              </a:rPr>
              <a:t>protocol</a:t>
            </a:r>
          </a:p>
          <a:p>
            <a:pPr algn="ctr"/>
            <a:r>
              <a:rPr lang="en-US" sz="1600" dirty="0">
                <a:latin typeface="Calibri" pitchFamily="34" charset="0"/>
              </a:rPr>
              <a:t>software</a:t>
            </a:r>
          </a:p>
        </p:txBody>
      </p:sp>
      <p:sp>
        <p:nvSpPr>
          <p:cNvPr id="47" name="Rectangle 44">
            <a:extLst>
              <a:ext uri="{FF2B5EF4-FFF2-40B4-BE49-F238E27FC236}">
                <a16:creationId xmlns:a16="http://schemas.microsoft.com/office/drawing/2014/main" id="{FF027167-96D0-4A51-876C-957B9C18C63A}"/>
              </a:ext>
            </a:extLst>
          </p:cNvPr>
          <p:cNvSpPr>
            <a:spLocks noChangeArrowheads="1"/>
          </p:cNvSpPr>
          <p:nvPr/>
        </p:nvSpPr>
        <p:spPr bwMode="auto">
          <a:xfrm>
            <a:off x="5268460" y="4444314"/>
            <a:ext cx="812800" cy="609600"/>
          </a:xfrm>
          <a:prstGeom prst="rect">
            <a:avLst/>
          </a:prstGeom>
          <a:solidFill>
            <a:schemeClr val="bg2">
              <a:lumMod val="20000"/>
              <a:lumOff val="80000"/>
            </a:schemeClr>
          </a:solidFill>
          <a:ln w="12700">
            <a:solidFill>
              <a:schemeClr val="tx1"/>
            </a:solidFill>
            <a:miter lim="800000"/>
            <a:headEnd/>
            <a:tailEnd/>
          </a:ln>
          <a:effectLst/>
        </p:spPr>
        <p:txBody>
          <a:bodyPr wrap="none" anchor="ctr"/>
          <a:lstStyle/>
          <a:p>
            <a:pPr algn="ctr"/>
            <a:r>
              <a:rPr lang="en-US" sz="1600" dirty="0">
                <a:latin typeface="Calibri" pitchFamily="34" charset="0"/>
              </a:rPr>
              <a:t>LAN1</a:t>
            </a:r>
          </a:p>
          <a:p>
            <a:pPr algn="ctr"/>
            <a:r>
              <a:rPr lang="en-US" sz="1600" dirty="0">
                <a:latin typeface="Calibri" pitchFamily="34" charset="0"/>
              </a:rPr>
              <a:t>adapter</a:t>
            </a:r>
          </a:p>
        </p:txBody>
      </p:sp>
      <p:sp>
        <p:nvSpPr>
          <p:cNvPr id="48" name="Rectangle 45">
            <a:extLst>
              <a:ext uri="{FF2B5EF4-FFF2-40B4-BE49-F238E27FC236}">
                <a16:creationId xmlns:a16="http://schemas.microsoft.com/office/drawing/2014/main" id="{5BFBBFE9-DC56-4A13-BB02-AB2924E97FBF}"/>
              </a:ext>
            </a:extLst>
          </p:cNvPr>
          <p:cNvSpPr>
            <a:spLocks noChangeArrowheads="1"/>
          </p:cNvSpPr>
          <p:nvPr/>
        </p:nvSpPr>
        <p:spPr bwMode="auto">
          <a:xfrm>
            <a:off x="6360660" y="4444314"/>
            <a:ext cx="812800" cy="609600"/>
          </a:xfrm>
          <a:prstGeom prst="rect">
            <a:avLst/>
          </a:prstGeom>
          <a:solidFill>
            <a:schemeClr val="bg2">
              <a:lumMod val="20000"/>
              <a:lumOff val="80000"/>
            </a:schemeClr>
          </a:solidFill>
          <a:ln w="12700">
            <a:solidFill>
              <a:schemeClr val="tx1"/>
            </a:solidFill>
            <a:miter lim="800000"/>
            <a:headEnd/>
            <a:tailEnd/>
          </a:ln>
          <a:effectLst/>
        </p:spPr>
        <p:txBody>
          <a:bodyPr wrap="none" anchor="ctr"/>
          <a:lstStyle/>
          <a:p>
            <a:pPr algn="ctr"/>
            <a:r>
              <a:rPr lang="en-US" sz="1600" dirty="0">
                <a:latin typeface="Calibri" pitchFamily="34" charset="0"/>
              </a:rPr>
              <a:t>LAN2</a:t>
            </a:r>
          </a:p>
          <a:p>
            <a:pPr algn="ctr"/>
            <a:r>
              <a:rPr lang="en-US" sz="1600" dirty="0">
                <a:latin typeface="Calibri" pitchFamily="34" charset="0"/>
              </a:rPr>
              <a:t>adapter</a:t>
            </a:r>
          </a:p>
        </p:txBody>
      </p:sp>
      <p:sp>
        <p:nvSpPr>
          <p:cNvPr id="49" name="Text Box 48">
            <a:extLst>
              <a:ext uri="{FF2B5EF4-FFF2-40B4-BE49-F238E27FC236}">
                <a16:creationId xmlns:a16="http://schemas.microsoft.com/office/drawing/2014/main" id="{47FAE501-91F3-4CE7-81D3-FB98C64F2E98}"/>
              </a:ext>
            </a:extLst>
          </p:cNvPr>
          <p:cNvSpPr txBox="1">
            <a:spLocks noChangeArrowheads="1"/>
          </p:cNvSpPr>
          <p:nvPr/>
        </p:nvSpPr>
        <p:spPr bwMode="auto">
          <a:xfrm>
            <a:off x="5050972" y="3970638"/>
            <a:ext cx="896207" cy="400110"/>
          </a:xfrm>
          <a:prstGeom prst="rect">
            <a:avLst/>
          </a:prstGeom>
          <a:noFill/>
          <a:ln w="12700">
            <a:noFill/>
            <a:miter lim="800000"/>
            <a:headEnd/>
            <a:tailEnd/>
          </a:ln>
          <a:effectLst/>
        </p:spPr>
        <p:txBody>
          <a:bodyPr wrap="none" anchor="ctr">
            <a:spAutoFit/>
          </a:bodyPr>
          <a:lstStyle/>
          <a:p>
            <a:pPr algn="ctr"/>
            <a:r>
              <a:rPr lang="en-US" sz="2000" i="1" dirty="0">
                <a:solidFill>
                  <a:srgbClr val="990000"/>
                </a:solidFill>
                <a:latin typeface="Calibri" pitchFamily="34" charset="0"/>
              </a:rPr>
              <a:t>Router</a:t>
            </a:r>
          </a:p>
        </p:txBody>
      </p:sp>
      <p:grpSp>
        <p:nvGrpSpPr>
          <p:cNvPr id="50" name="Group 49">
            <a:extLst>
              <a:ext uri="{FF2B5EF4-FFF2-40B4-BE49-F238E27FC236}">
                <a16:creationId xmlns:a16="http://schemas.microsoft.com/office/drawing/2014/main" id="{9C0C6F31-C97C-4E0F-9A54-4DD268C2833B}"/>
              </a:ext>
            </a:extLst>
          </p:cNvPr>
          <p:cNvGrpSpPr/>
          <p:nvPr/>
        </p:nvGrpSpPr>
        <p:grpSpPr>
          <a:xfrm>
            <a:off x="1698172" y="4291914"/>
            <a:ext cx="2068512" cy="304800"/>
            <a:chOff x="230188" y="4343400"/>
            <a:chExt cx="2068512" cy="304800"/>
          </a:xfrm>
        </p:grpSpPr>
        <p:sp>
          <p:nvSpPr>
            <p:cNvPr id="51" name="Rectangle 25">
              <a:extLst>
                <a:ext uri="{FF2B5EF4-FFF2-40B4-BE49-F238E27FC236}">
                  <a16:creationId xmlns:a16="http://schemas.microsoft.com/office/drawing/2014/main" id="{5CBB1A2F-B4AD-48D4-B73F-7577C2570E58}"/>
                </a:ext>
              </a:extLst>
            </p:cNvPr>
            <p:cNvSpPr>
              <a:spLocks noChangeArrowheads="1"/>
            </p:cNvSpPr>
            <p:nvPr/>
          </p:nvSpPr>
          <p:spPr bwMode="auto">
            <a:xfrm>
              <a:off x="625475" y="438150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52" name="Rectangle 26">
              <a:extLst>
                <a:ext uri="{FF2B5EF4-FFF2-40B4-BE49-F238E27FC236}">
                  <a16:creationId xmlns:a16="http://schemas.microsoft.com/office/drawing/2014/main" id="{54B77B8C-147E-402C-9C41-6E75555DCA7B}"/>
                </a:ext>
              </a:extLst>
            </p:cNvPr>
            <p:cNvSpPr>
              <a:spLocks noChangeArrowheads="1"/>
            </p:cNvSpPr>
            <p:nvPr/>
          </p:nvSpPr>
          <p:spPr bwMode="auto">
            <a:xfrm>
              <a:off x="1387475" y="4381500"/>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sp>
          <p:nvSpPr>
            <p:cNvPr id="53" name="Text Box 33">
              <a:extLst>
                <a:ext uri="{FF2B5EF4-FFF2-40B4-BE49-F238E27FC236}">
                  <a16:creationId xmlns:a16="http://schemas.microsoft.com/office/drawing/2014/main" id="{4CED15AE-F62C-4C12-851D-6ABF78B2E20D}"/>
                </a:ext>
              </a:extLst>
            </p:cNvPr>
            <p:cNvSpPr txBox="1">
              <a:spLocks noChangeArrowheads="1"/>
            </p:cNvSpPr>
            <p:nvPr/>
          </p:nvSpPr>
          <p:spPr bwMode="auto">
            <a:xfrm>
              <a:off x="230188" y="434340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(3)</a:t>
              </a:r>
            </a:p>
          </p:txBody>
        </p:sp>
        <p:sp>
          <p:nvSpPr>
            <p:cNvPr id="54" name="Rectangle 49">
              <a:extLst>
                <a:ext uri="{FF2B5EF4-FFF2-40B4-BE49-F238E27FC236}">
                  <a16:creationId xmlns:a16="http://schemas.microsoft.com/office/drawing/2014/main" id="{B5F99843-6C64-4481-B8D4-92FC176CF45A}"/>
                </a:ext>
              </a:extLst>
            </p:cNvPr>
            <p:cNvSpPr>
              <a:spLocks noChangeArrowheads="1"/>
            </p:cNvSpPr>
            <p:nvPr/>
          </p:nvSpPr>
          <p:spPr bwMode="auto">
            <a:xfrm>
              <a:off x="1841500" y="4381500"/>
              <a:ext cx="457200" cy="228600"/>
            </a:xfrm>
            <a:prstGeom prst="rect">
              <a:avLst/>
            </a:prstGeom>
            <a:solidFill>
              <a:schemeClr val="accent2">
                <a:lumMod val="40000"/>
                <a:lumOff val="60000"/>
              </a:schemeClr>
            </a:solidFill>
            <a:ln w="12700">
              <a:solidFill>
                <a:schemeClr val="tx1"/>
              </a:solidFill>
              <a:miter lim="800000"/>
              <a:headEnd/>
              <a:tailEnd/>
            </a:ln>
            <a:effectLst/>
          </p:spPr>
          <p:txBody>
            <a:bodyPr wrap="none" anchor="ctr"/>
            <a:lstStyle/>
            <a:p>
              <a:pPr algn="ctr"/>
              <a:r>
                <a:rPr lang="en-US" sz="1400" dirty="0">
                  <a:latin typeface="Calibri" pitchFamily="34" charset="0"/>
                </a:rPr>
                <a:t>FH1</a:t>
              </a:r>
            </a:p>
          </p:txBody>
        </p:sp>
      </p:grpSp>
      <p:sp>
        <p:nvSpPr>
          <p:cNvPr id="55" name="Line 50">
            <a:extLst>
              <a:ext uri="{FF2B5EF4-FFF2-40B4-BE49-F238E27FC236}">
                <a16:creationId xmlns:a16="http://schemas.microsoft.com/office/drawing/2014/main" id="{9896FA11-C6B3-4E1D-8ADD-46E56C893668}"/>
              </a:ext>
            </a:extLst>
          </p:cNvPr>
          <p:cNvSpPr>
            <a:spLocks noChangeShapeType="1"/>
          </p:cNvSpPr>
          <p:nvPr/>
        </p:nvSpPr>
        <p:spPr bwMode="auto">
          <a:xfrm flipH="1">
            <a:off x="4277860" y="3085414"/>
            <a:ext cx="0" cy="49530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sp>
        <p:nvSpPr>
          <p:cNvPr id="56" name="Line 51">
            <a:extLst>
              <a:ext uri="{FF2B5EF4-FFF2-40B4-BE49-F238E27FC236}">
                <a16:creationId xmlns:a16="http://schemas.microsoft.com/office/drawing/2014/main" id="{07A6D396-A764-4850-BFD2-B00BB2B61297}"/>
              </a:ext>
            </a:extLst>
          </p:cNvPr>
          <p:cNvSpPr>
            <a:spLocks noChangeShapeType="1"/>
          </p:cNvSpPr>
          <p:nvPr/>
        </p:nvSpPr>
        <p:spPr bwMode="auto">
          <a:xfrm flipH="1">
            <a:off x="4277860" y="1942414"/>
            <a:ext cx="0" cy="53340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grpSp>
        <p:nvGrpSpPr>
          <p:cNvPr id="57" name="Group 56">
            <a:extLst>
              <a:ext uri="{FF2B5EF4-FFF2-40B4-BE49-F238E27FC236}">
                <a16:creationId xmlns:a16="http://schemas.microsoft.com/office/drawing/2014/main" id="{5FABB74B-5544-48D1-A341-826AA771EF7D}"/>
              </a:ext>
            </a:extLst>
          </p:cNvPr>
          <p:cNvGrpSpPr/>
          <p:nvPr/>
        </p:nvGrpSpPr>
        <p:grpSpPr>
          <a:xfrm>
            <a:off x="1698172" y="2742514"/>
            <a:ext cx="1616075" cy="697128"/>
            <a:chOff x="228600" y="2794000"/>
            <a:chExt cx="1616075" cy="697128"/>
          </a:xfrm>
        </p:grpSpPr>
        <p:sp>
          <p:nvSpPr>
            <p:cNvPr id="58" name="Rectangle 13">
              <a:extLst>
                <a:ext uri="{FF2B5EF4-FFF2-40B4-BE49-F238E27FC236}">
                  <a16:creationId xmlns:a16="http://schemas.microsoft.com/office/drawing/2014/main" id="{D58C3ACC-B04D-48AF-90E6-41CDF4A8AC6B}"/>
                </a:ext>
              </a:extLst>
            </p:cNvPr>
            <p:cNvSpPr>
              <a:spLocks noChangeArrowheads="1"/>
            </p:cNvSpPr>
            <p:nvPr/>
          </p:nvSpPr>
          <p:spPr bwMode="auto">
            <a:xfrm>
              <a:off x="625475" y="3224428"/>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59" name="Rectangle 14">
              <a:extLst>
                <a:ext uri="{FF2B5EF4-FFF2-40B4-BE49-F238E27FC236}">
                  <a16:creationId xmlns:a16="http://schemas.microsoft.com/office/drawing/2014/main" id="{506130B6-918A-4932-9F32-EFB466400D7A}"/>
                </a:ext>
              </a:extLst>
            </p:cNvPr>
            <p:cNvSpPr>
              <a:spLocks noChangeArrowheads="1"/>
            </p:cNvSpPr>
            <p:nvPr/>
          </p:nvSpPr>
          <p:spPr bwMode="auto">
            <a:xfrm>
              <a:off x="1387475" y="3224428"/>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sp>
          <p:nvSpPr>
            <p:cNvPr id="61" name="Text Box 32">
              <a:extLst>
                <a:ext uri="{FF2B5EF4-FFF2-40B4-BE49-F238E27FC236}">
                  <a16:creationId xmlns:a16="http://schemas.microsoft.com/office/drawing/2014/main" id="{75F52168-0264-434B-8889-CB372D2AEB59}"/>
                </a:ext>
              </a:extLst>
            </p:cNvPr>
            <p:cNvSpPr txBox="1">
              <a:spLocks noChangeArrowheads="1"/>
            </p:cNvSpPr>
            <p:nvPr/>
          </p:nvSpPr>
          <p:spPr bwMode="auto">
            <a:xfrm>
              <a:off x="228600" y="3186328"/>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(2)</a:t>
              </a:r>
            </a:p>
          </p:txBody>
        </p:sp>
        <p:sp>
          <p:nvSpPr>
            <p:cNvPr id="62" name="AutoShape 39">
              <a:extLst>
                <a:ext uri="{FF2B5EF4-FFF2-40B4-BE49-F238E27FC236}">
                  <a16:creationId xmlns:a16="http://schemas.microsoft.com/office/drawing/2014/main" id="{EE945C1C-4896-4E4C-A5F8-7214A722479D}"/>
                </a:ext>
              </a:extLst>
            </p:cNvPr>
            <p:cNvSpPr>
              <a:spLocks/>
            </p:cNvSpPr>
            <p:nvPr/>
          </p:nvSpPr>
          <p:spPr bwMode="auto">
            <a:xfrm rot="5400000">
              <a:off x="1196975" y="2489200"/>
              <a:ext cx="76200" cy="1219200"/>
            </a:xfrm>
            <a:prstGeom prst="leftBrace">
              <a:avLst>
                <a:gd name="adj1" fmla="val 133333"/>
                <a:gd name="adj2" fmla="val 50000"/>
              </a:avLst>
            </a:prstGeom>
            <a:noFill/>
            <a:ln w="12700">
              <a:solidFill>
                <a:schemeClr val="tx1"/>
              </a:solidFill>
              <a:round/>
              <a:headEnd/>
              <a:tailEnd/>
            </a:ln>
            <a:effectLst/>
          </p:spPr>
          <p:txBody>
            <a:bodyPr wrap="none" anchor="ctr"/>
            <a:lstStyle/>
            <a:p>
              <a:endParaRPr lang="en-US" dirty="0">
                <a:latin typeface="Calibri" pitchFamily="34" charset="0"/>
              </a:endParaRPr>
            </a:p>
          </p:txBody>
        </p:sp>
        <p:sp>
          <p:nvSpPr>
            <p:cNvPr id="63" name="Text Box 40">
              <a:extLst>
                <a:ext uri="{FF2B5EF4-FFF2-40B4-BE49-F238E27FC236}">
                  <a16:creationId xmlns:a16="http://schemas.microsoft.com/office/drawing/2014/main" id="{43507832-2EC8-48D2-B399-741E8393F7D9}"/>
                </a:ext>
              </a:extLst>
            </p:cNvPr>
            <p:cNvSpPr txBox="1">
              <a:spLocks noChangeArrowheads="1"/>
            </p:cNvSpPr>
            <p:nvPr/>
          </p:nvSpPr>
          <p:spPr bwMode="auto">
            <a:xfrm>
              <a:off x="520700" y="2794000"/>
              <a:ext cx="1312026" cy="307777"/>
            </a:xfrm>
            <a:prstGeom prst="rect">
              <a:avLst/>
            </a:prstGeom>
            <a:noFill/>
            <a:ln w="12700">
              <a:noFill/>
              <a:miter lim="800000"/>
              <a:headEnd/>
              <a:tailEnd/>
            </a:ln>
            <a:effectLst/>
          </p:spPr>
          <p:txBody>
            <a:bodyPr wrap="none" anchor="ctr">
              <a:spAutoFit/>
            </a:bodyPr>
            <a:lstStyle/>
            <a:p>
              <a:pPr algn="ctr"/>
              <a:r>
                <a:rPr lang="en-US" sz="1400" i="1" dirty="0">
                  <a:latin typeface="Calibri" pitchFamily="34" charset="0"/>
                </a:rPr>
                <a:t>internet packet</a:t>
              </a:r>
            </a:p>
          </p:txBody>
        </p:sp>
      </p:grpSp>
      <p:grpSp>
        <p:nvGrpSpPr>
          <p:cNvPr id="66" name="Group 65">
            <a:extLst>
              <a:ext uri="{FF2B5EF4-FFF2-40B4-BE49-F238E27FC236}">
                <a16:creationId xmlns:a16="http://schemas.microsoft.com/office/drawing/2014/main" id="{FE753FBC-173F-4E00-B3CF-8634970FFE88}"/>
              </a:ext>
            </a:extLst>
          </p:cNvPr>
          <p:cNvGrpSpPr/>
          <p:nvPr/>
        </p:nvGrpSpPr>
        <p:grpSpPr>
          <a:xfrm>
            <a:off x="8221210" y="3148914"/>
            <a:ext cx="1600200" cy="304800"/>
            <a:chOff x="6770688" y="3143250"/>
            <a:chExt cx="1600200" cy="304800"/>
          </a:xfrm>
        </p:grpSpPr>
        <p:sp>
          <p:nvSpPr>
            <p:cNvPr id="67" name="Text Box 37">
              <a:extLst>
                <a:ext uri="{FF2B5EF4-FFF2-40B4-BE49-F238E27FC236}">
                  <a16:creationId xmlns:a16="http://schemas.microsoft.com/office/drawing/2014/main" id="{A82F4525-F8C4-4A93-8874-9A56F59B6380}"/>
                </a:ext>
              </a:extLst>
            </p:cNvPr>
            <p:cNvSpPr txBox="1">
              <a:spLocks noChangeArrowheads="1"/>
            </p:cNvSpPr>
            <p:nvPr/>
          </p:nvSpPr>
          <p:spPr bwMode="auto">
            <a:xfrm>
              <a:off x="6770688" y="3143250"/>
              <a:ext cx="400050" cy="304800"/>
            </a:xfrm>
            <a:prstGeom prst="rect">
              <a:avLst/>
            </a:prstGeom>
            <a:noFill/>
            <a:ln w="12700">
              <a:noFill/>
              <a:miter lim="800000"/>
              <a:headEnd/>
              <a:tailEnd/>
            </a:ln>
            <a:effectLst/>
          </p:spPr>
          <p:txBody>
            <a:bodyPr wrap="none" anchor="ctr">
              <a:spAutoFit/>
            </a:bodyPr>
            <a:lstStyle/>
            <a:p>
              <a:pPr algn="ctr"/>
              <a:r>
                <a:rPr lang="en-US" sz="1400" dirty="0">
                  <a:latin typeface="Calibri" pitchFamily="34" charset="0"/>
                </a:rPr>
                <a:t>(7)</a:t>
              </a:r>
            </a:p>
          </p:txBody>
        </p:sp>
        <p:sp>
          <p:nvSpPr>
            <p:cNvPr id="68" name="Rectangle 54">
              <a:extLst>
                <a:ext uri="{FF2B5EF4-FFF2-40B4-BE49-F238E27FC236}">
                  <a16:creationId xmlns:a16="http://schemas.microsoft.com/office/drawing/2014/main" id="{D17155E6-EA18-4668-A014-932DEC5AB089}"/>
                </a:ext>
              </a:extLst>
            </p:cNvPr>
            <p:cNvSpPr>
              <a:spLocks noChangeArrowheads="1"/>
            </p:cNvSpPr>
            <p:nvPr/>
          </p:nvSpPr>
          <p:spPr bwMode="auto">
            <a:xfrm>
              <a:off x="7151688" y="3181350"/>
              <a:ext cx="762000" cy="228600"/>
            </a:xfrm>
            <a:prstGeom prst="rect">
              <a:avLst/>
            </a:prstGeom>
            <a:solidFill>
              <a:srgbClr val="F6F5BD"/>
            </a:solidFill>
            <a:ln w="12700">
              <a:solidFill>
                <a:schemeClr val="tx1"/>
              </a:solidFill>
              <a:miter lim="800000"/>
              <a:headEnd/>
              <a:tailEnd/>
            </a:ln>
            <a:effectLst/>
          </p:spPr>
          <p:txBody>
            <a:bodyPr wrap="none" anchor="ctr"/>
            <a:lstStyle/>
            <a:p>
              <a:pPr algn="ctr"/>
              <a:r>
                <a:rPr lang="en-US" sz="1400" dirty="0">
                  <a:latin typeface="Calibri" pitchFamily="34" charset="0"/>
                </a:rPr>
                <a:t>data</a:t>
              </a:r>
            </a:p>
          </p:txBody>
        </p:sp>
        <p:sp>
          <p:nvSpPr>
            <p:cNvPr id="69" name="Rectangle 55">
              <a:extLst>
                <a:ext uri="{FF2B5EF4-FFF2-40B4-BE49-F238E27FC236}">
                  <a16:creationId xmlns:a16="http://schemas.microsoft.com/office/drawing/2014/main" id="{58BA463A-F6E8-484B-8A24-FA1BE482F340}"/>
                </a:ext>
              </a:extLst>
            </p:cNvPr>
            <p:cNvSpPr>
              <a:spLocks noChangeArrowheads="1"/>
            </p:cNvSpPr>
            <p:nvPr/>
          </p:nvSpPr>
          <p:spPr bwMode="auto">
            <a:xfrm>
              <a:off x="7913688" y="3181350"/>
              <a:ext cx="457200" cy="228600"/>
            </a:xfrm>
            <a:prstGeom prst="rect">
              <a:avLst/>
            </a:prstGeom>
            <a:solidFill>
              <a:schemeClr val="accent5">
                <a:lumMod val="60000"/>
                <a:lumOff val="40000"/>
              </a:schemeClr>
            </a:solidFill>
            <a:ln w="12700">
              <a:solidFill>
                <a:schemeClr val="tx1"/>
              </a:solidFill>
              <a:miter lim="800000"/>
              <a:headEnd/>
              <a:tailEnd/>
            </a:ln>
            <a:effectLst/>
          </p:spPr>
          <p:txBody>
            <a:bodyPr wrap="none" anchor="ctr"/>
            <a:lstStyle/>
            <a:p>
              <a:pPr algn="ctr"/>
              <a:r>
                <a:rPr lang="en-US" sz="1400" dirty="0">
                  <a:latin typeface="Calibri" pitchFamily="34" charset="0"/>
                </a:rPr>
                <a:t>PH</a:t>
              </a:r>
            </a:p>
          </p:txBody>
        </p:sp>
      </p:grpSp>
      <p:sp>
        <p:nvSpPr>
          <p:cNvPr id="71" name="Rectangle 57">
            <a:extLst>
              <a:ext uri="{FF2B5EF4-FFF2-40B4-BE49-F238E27FC236}">
                <a16:creationId xmlns:a16="http://schemas.microsoft.com/office/drawing/2014/main" id="{B34111CD-89F3-4D91-AB6E-506546354B48}"/>
              </a:ext>
            </a:extLst>
          </p:cNvPr>
          <p:cNvSpPr>
            <a:spLocks noChangeArrowheads="1"/>
          </p:cNvSpPr>
          <p:nvPr/>
        </p:nvSpPr>
        <p:spPr bwMode="auto">
          <a:xfrm>
            <a:off x="7449685" y="2475814"/>
            <a:ext cx="812800" cy="609600"/>
          </a:xfrm>
          <a:prstGeom prst="rect">
            <a:avLst/>
          </a:prstGeom>
          <a:solidFill>
            <a:srgbClr val="D5F1CF"/>
          </a:solidFill>
          <a:ln w="12700">
            <a:solidFill>
              <a:schemeClr val="tx1"/>
            </a:solidFill>
            <a:miter lim="800000"/>
            <a:headEnd/>
            <a:tailEnd/>
          </a:ln>
          <a:effectLst/>
        </p:spPr>
        <p:txBody>
          <a:bodyPr wrap="none" anchor="ctr"/>
          <a:lstStyle/>
          <a:p>
            <a:pPr algn="ctr"/>
            <a:r>
              <a:rPr lang="en-US" sz="1600" dirty="0">
                <a:latin typeface="Calibri" pitchFamily="34" charset="0"/>
              </a:rPr>
              <a:t>protocol</a:t>
            </a:r>
          </a:p>
          <a:p>
            <a:pPr algn="ctr"/>
            <a:r>
              <a:rPr lang="en-US" sz="1600" dirty="0">
                <a:latin typeface="Calibri" pitchFamily="34" charset="0"/>
              </a:rPr>
              <a:t>software</a:t>
            </a:r>
          </a:p>
        </p:txBody>
      </p:sp>
      <p:sp>
        <p:nvSpPr>
          <p:cNvPr id="72" name="Rectangle 58">
            <a:extLst>
              <a:ext uri="{FF2B5EF4-FFF2-40B4-BE49-F238E27FC236}">
                <a16:creationId xmlns:a16="http://schemas.microsoft.com/office/drawing/2014/main" id="{F2BFD9E4-A87D-40BD-A7D7-FC7BB9DCCC37}"/>
              </a:ext>
            </a:extLst>
          </p:cNvPr>
          <p:cNvSpPr>
            <a:spLocks noChangeArrowheads="1"/>
          </p:cNvSpPr>
          <p:nvPr/>
        </p:nvSpPr>
        <p:spPr bwMode="auto">
          <a:xfrm>
            <a:off x="7449685" y="1320114"/>
            <a:ext cx="812800" cy="609600"/>
          </a:xfrm>
          <a:prstGeom prst="rect">
            <a:avLst/>
          </a:prstGeom>
          <a:solidFill>
            <a:schemeClr val="accent6">
              <a:lumMod val="60000"/>
              <a:lumOff val="40000"/>
            </a:schemeClr>
          </a:solidFill>
          <a:ln w="12700">
            <a:solidFill>
              <a:schemeClr val="tx1"/>
            </a:solidFill>
            <a:miter lim="800000"/>
            <a:headEnd/>
            <a:tailEnd/>
          </a:ln>
          <a:effectLst/>
        </p:spPr>
        <p:txBody>
          <a:bodyPr wrap="none" anchor="ctr"/>
          <a:lstStyle/>
          <a:p>
            <a:pPr algn="ctr"/>
            <a:r>
              <a:rPr lang="en-US" sz="1600" dirty="0">
                <a:latin typeface="Calibri" pitchFamily="34" charset="0"/>
              </a:rPr>
              <a:t>server</a:t>
            </a:r>
          </a:p>
        </p:txBody>
      </p:sp>
      <p:sp>
        <p:nvSpPr>
          <p:cNvPr id="73" name="Rectangle 59">
            <a:extLst>
              <a:ext uri="{FF2B5EF4-FFF2-40B4-BE49-F238E27FC236}">
                <a16:creationId xmlns:a16="http://schemas.microsoft.com/office/drawing/2014/main" id="{48B95CE1-F3DC-4838-A302-773844E17CE1}"/>
              </a:ext>
            </a:extLst>
          </p:cNvPr>
          <p:cNvSpPr>
            <a:spLocks noChangeArrowheads="1"/>
          </p:cNvSpPr>
          <p:nvPr/>
        </p:nvSpPr>
        <p:spPr bwMode="auto">
          <a:xfrm>
            <a:off x="7449685" y="3593414"/>
            <a:ext cx="812800" cy="609600"/>
          </a:xfrm>
          <a:prstGeom prst="rect">
            <a:avLst/>
          </a:prstGeom>
          <a:solidFill>
            <a:schemeClr val="bg2">
              <a:lumMod val="20000"/>
              <a:lumOff val="80000"/>
            </a:schemeClr>
          </a:solidFill>
          <a:ln w="12700">
            <a:solidFill>
              <a:schemeClr val="tx1"/>
            </a:solidFill>
            <a:miter lim="800000"/>
            <a:headEnd/>
            <a:tailEnd/>
          </a:ln>
          <a:effectLst/>
        </p:spPr>
        <p:txBody>
          <a:bodyPr wrap="none" anchor="ctr"/>
          <a:lstStyle/>
          <a:p>
            <a:pPr algn="ctr"/>
            <a:r>
              <a:rPr lang="en-US" sz="1600" dirty="0">
                <a:latin typeface="Calibri" pitchFamily="34" charset="0"/>
              </a:rPr>
              <a:t>LAN2</a:t>
            </a:r>
          </a:p>
          <a:p>
            <a:pPr algn="ctr"/>
            <a:r>
              <a:rPr lang="en-US" sz="1600" dirty="0">
                <a:latin typeface="Calibri" pitchFamily="34" charset="0"/>
              </a:rPr>
              <a:t>adapter</a:t>
            </a:r>
          </a:p>
        </p:txBody>
      </p:sp>
      <p:sp>
        <p:nvSpPr>
          <p:cNvPr id="74" name="Text Box 60">
            <a:extLst>
              <a:ext uri="{FF2B5EF4-FFF2-40B4-BE49-F238E27FC236}">
                <a16:creationId xmlns:a16="http://schemas.microsoft.com/office/drawing/2014/main" id="{BE071A46-AF41-4D74-BF89-21C022F57F7B}"/>
              </a:ext>
            </a:extLst>
          </p:cNvPr>
          <p:cNvSpPr txBox="1">
            <a:spLocks noChangeArrowheads="1"/>
          </p:cNvSpPr>
          <p:nvPr/>
        </p:nvSpPr>
        <p:spPr bwMode="auto">
          <a:xfrm>
            <a:off x="7445703" y="1002268"/>
            <a:ext cx="805669"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Host B</a:t>
            </a:r>
          </a:p>
        </p:txBody>
      </p:sp>
      <p:sp>
        <p:nvSpPr>
          <p:cNvPr id="75" name="Line 61">
            <a:extLst>
              <a:ext uri="{FF2B5EF4-FFF2-40B4-BE49-F238E27FC236}">
                <a16:creationId xmlns:a16="http://schemas.microsoft.com/office/drawing/2014/main" id="{DF6EDCA7-7A3D-4208-8A02-6886C76D87A5}"/>
              </a:ext>
            </a:extLst>
          </p:cNvPr>
          <p:cNvSpPr>
            <a:spLocks noChangeShapeType="1"/>
          </p:cNvSpPr>
          <p:nvPr/>
        </p:nvSpPr>
        <p:spPr bwMode="auto">
          <a:xfrm flipH="1">
            <a:off x="7881485" y="3085414"/>
            <a:ext cx="0" cy="49530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sp>
        <p:nvSpPr>
          <p:cNvPr id="76" name="Line 62">
            <a:extLst>
              <a:ext uri="{FF2B5EF4-FFF2-40B4-BE49-F238E27FC236}">
                <a16:creationId xmlns:a16="http://schemas.microsoft.com/office/drawing/2014/main" id="{F0BBCBC7-A6BD-4632-8D0B-70A6CFD139AA}"/>
              </a:ext>
            </a:extLst>
          </p:cNvPr>
          <p:cNvSpPr>
            <a:spLocks noChangeShapeType="1"/>
          </p:cNvSpPr>
          <p:nvPr/>
        </p:nvSpPr>
        <p:spPr bwMode="auto">
          <a:xfrm flipH="1">
            <a:off x="7881485" y="1942414"/>
            <a:ext cx="0" cy="533400"/>
          </a:xfrm>
          <a:prstGeom prst="line">
            <a:avLst/>
          </a:prstGeom>
          <a:noFill/>
          <a:ln w="12700">
            <a:solidFill>
              <a:schemeClr val="tx1"/>
            </a:solidFill>
            <a:round/>
            <a:headEnd/>
            <a:tailEnd type="triangle" w="med" len="med"/>
          </a:ln>
          <a:effectLst/>
        </p:spPr>
        <p:txBody>
          <a:bodyPr wrap="none" anchor="ctr"/>
          <a:lstStyle/>
          <a:p>
            <a:endParaRPr lang="en-US" dirty="0">
              <a:latin typeface="Calibri" pitchFamily="34" charset="0"/>
            </a:endParaRPr>
          </a:p>
        </p:txBody>
      </p:sp>
      <p:sp>
        <p:nvSpPr>
          <p:cNvPr id="77" name="TextBox 76">
            <a:extLst>
              <a:ext uri="{FF2B5EF4-FFF2-40B4-BE49-F238E27FC236}">
                <a16:creationId xmlns:a16="http://schemas.microsoft.com/office/drawing/2014/main" id="{0C307669-4647-4A9A-B938-281C28090D00}"/>
              </a:ext>
            </a:extLst>
          </p:cNvPr>
          <p:cNvSpPr txBox="1"/>
          <p:nvPr/>
        </p:nvSpPr>
        <p:spPr>
          <a:xfrm>
            <a:off x="455030" y="5650238"/>
            <a:ext cx="2472087" cy="584775"/>
          </a:xfrm>
          <a:prstGeom prst="rect">
            <a:avLst/>
          </a:prstGeom>
          <a:noFill/>
        </p:spPr>
        <p:txBody>
          <a:bodyPr wrap="none" rtlCol="0">
            <a:spAutoFit/>
          </a:bodyPr>
          <a:lstStyle/>
          <a:p>
            <a:r>
              <a:rPr lang="en-US" sz="1600" b="0" dirty="0">
                <a:latin typeface="Calibri" pitchFamily="34" charset="0"/>
              </a:rPr>
              <a:t>PH: Internet packet header</a:t>
            </a:r>
          </a:p>
          <a:p>
            <a:r>
              <a:rPr lang="en-US" sz="1600" b="0" dirty="0">
                <a:latin typeface="Calibri" pitchFamily="34" charset="0"/>
              </a:rPr>
              <a:t>FH: LAN frame header</a:t>
            </a:r>
          </a:p>
        </p:txBody>
      </p:sp>
      <p:sp>
        <p:nvSpPr>
          <p:cNvPr id="78" name="AutoShape 52">
            <a:extLst>
              <a:ext uri="{FF2B5EF4-FFF2-40B4-BE49-F238E27FC236}">
                <a16:creationId xmlns:a16="http://schemas.microsoft.com/office/drawing/2014/main" id="{EFE573C6-9282-480C-8994-CEEDA5CC6F96}"/>
              </a:ext>
            </a:extLst>
          </p:cNvPr>
          <p:cNvSpPr>
            <a:spLocks/>
          </p:cNvSpPr>
          <p:nvPr/>
        </p:nvSpPr>
        <p:spPr bwMode="auto">
          <a:xfrm rot="16200000" flipH="1" flipV="1">
            <a:off x="2886295" y="3389871"/>
            <a:ext cx="76200" cy="1676400"/>
          </a:xfrm>
          <a:prstGeom prst="leftBrace">
            <a:avLst>
              <a:gd name="adj1" fmla="val 183333"/>
              <a:gd name="adj2" fmla="val 50000"/>
            </a:avLst>
          </a:prstGeom>
          <a:noFill/>
          <a:ln w="12700">
            <a:solidFill>
              <a:schemeClr val="tx1"/>
            </a:solidFill>
            <a:round/>
            <a:headEnd/>
            <a:tailEnd/>
          </a:ln>
          <a:effectLst/>
        </p:spPr>
        <p:txBody>
          <a:bodyPr wrap="none" anchor="ctr"/>
          <a:lstStyle/>
          <a:p>
            <a:endParaRPr lang="en-US" dirty="0">
              <a:latin typeface="Calibri" pitchFamily="34" charset="0"/>
            </a:endParaRPr>
          </a:p>
        </p:txBody>
      </p:sp>
      <p:sp>
        <p:nvSpPr>
          <p:cNvPr id="79" name="Text Box 53">
            <a:extLst>
              <a:ext uri="{FF2B5EF4-FFF2-40B4-BE49-F238E27FC236}">
                <a16:creationId xmlns:a16="http://schemas.microsoft.com/office/drawing/2014/main" id="{ECEF0B67-5A0F-4A4B-8DA7-23A601D5D430}"/>
              </a:ext>
            </a:extLst>
          </p:cNvPr>
          <p:cNvSpPr txBox="1">
            <a:spLocks noChangeArrowheads="1"/>
          </p:cNvSpPr>
          <p:nvPr/>
        </p:nvSpPr>
        <p:spPr bwMode="auto">
          <a:xfrm>
            <a:off x="2391974" y="3882194"/>
            <a:ext cx="1064714" cy="307777"/>
          </a:xfrm>
          <a:prstGeom prst="rect">
            <a:avLst/>
          </a:prstGeom>
          <a:noFill/>
          <a:ln w="12700">
            <a:noFill/>
            <a:miter lim="800000"/>
            <a:headEnd/>
            <a:tailEnd/>
          </a:ln>
          <a:effectLst/>
        </p:spPr>
        <p:txBody>
          <a:bodyPr wrap="none" anchor="ctr">
            <a:spAutoFit/>
          </a:bodyPr>
          <a:lstStyle/>
          <a:p>
            <a:pPr algn="ctr"/>
            <a:r>
              <a:rPr lang="en-US" sz="1400" i="1" dirty="0">
                <a:latin typeface="Calibri" pitchFamily="34" charset="0"/>
              </a:rPr>
              <a:t>LAN1 frame</a:t>
            </a:r>
          </a:p>
        </p:txBody>
      </p:sp>
    </p:spTree>
    <p:extLst>
      <p:ext uri="{BB962C8B-B14F-4D97-AF65-F5344CB8AC3E}">
        <p14:creationId xmlns:p14="http://schemas.microsoft.com/office/powerpoint/2010/main" val="24354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51DB-B92E-4EB6-B455-24FA5A5E1C7A}"/>
              </a:ext>
            </a:extLst>
          </p:cNvPr>
          <p:cNvSpPr>
            <a:spLocks noGrp="1"/>
          </p:cNvSpPr>
          <p:nvPr>
            <p:ph type="title"/>
          </p:nvPr>
        </p:nvSpPr>
        <p:spPr/>
        <p:txBody>
          <a:bodyPr/>
          <a:lstStyle/>
          <a:p>
            <a:r>
              <a:rPr lang="en-US" dirty="0"/>
              <a:t>Data Link Layer</a:t>
            </a:r>
          </a:p>
        </p:txBody>
      </p:sp>
      <p:sp>
        <p:nvSpPr>
          <p:cNvPr id="3" name="Content Placeholder 2">
            <a:extLst>
              <a:ext uri="{FF2B5EF4-FFF2-40B4-BE49-F238E27FC236}">
                <a16:creationId xmlns:a16="http://schemas.microsoft.com/office/drawing/2014/main" id="{38C71C25-7B48-462F-86BD-6A0A89A8435E}"/>
              </a:ext>
            </a:extLst>
          </p:cNvPr>
          <p:cNvSpPr>
            <a:spLocks noGrp="1"/>
          </p:cNvSpPr>
          <p:nvPr>
            <p:ph idx="1"/>
          </p:nvPr>
        </p:nvSpPr>
        <p:spPr>
          <a:xfrm>
            <a:off x="838200" y="1500255"/>
            <a:ext cx="10515600" cy="4412491"/>
          </a:xfrm>
        </p:spPr>
        <p:txBody>
          <a:bodyPr>
            <a:noAutofit/>
          </a:bodyPr>
          <a:lstStyle/>
          <a:p>
            <a:r>
              <a:rPr lang="en-US" dirty="0">
                <a:latin typeface="+mj-lt"/>
              </a:rPr>
              <a:t>Framing</a:t>
            </a:r>
          </a:p>
          <a:p>
            <a:pPr lvl="1"/>
            <a:r>
              <a:rPr lang="en-US" dirty="0">
                <a:latin typeface="+mj-lt"/>
              </a:rPr>
              <a:t>Combine arbitrary bits into a “packet” of data</a:t>
            </a:r>
            <a:endParaRPr lang="en-US" sz="2800" dirty="0">
              <a:latin typeface="+mj-lt"/>
            </a:endParaRPr>
          </a:p>
          <a:p>
            <a:r>
              <a:rPr lang="en-US" dirty="0">
                <a:latin typeface="+mj-lt"/>
              </a:rPr>
              <a:t>Logical link control</a:t>
            </a:r>
          </a:p>
          <a:p>
            <a:pPr lvl="1"/>
            <a:r>
              <a:rPr lang="en-US" dirty="0">
                <a:latin typeface="+mj-lt"/>
              </a:rPr>
              <a:t>Manage transfer between transmitter and receiver</a:t>
            </a:r>
          </a:p>
          <a:p>
            <a:pPr lvl="1"/>
            <a:r>
              <a:rPr lang="en-US" dirty="0">
                <a:latin typeface="+mj-lt"/>
              </a:rPr>
              <a:t>Error detection and correction</a:t>
            </a:r>
            <a:endParaRPr lang="en-US" sz="2800" dirty="0">
              <a:latin typeface="+mj-lt"/>
            </a:endParaRPr>
          </a:p>
          <a:p>
            <a:r>
              <a:rPr lang="en-US" dirty="0">
                <a:latin typeface="+mj-lt"/>
              </a:rPr>
              <a:t>Media access</a:t>
            </a:r>
          </a:p>
          <a:p>
            <a:pPr lvl="1"/>
            <a:r>
              <a:rPr lang="en-US" dirty="0">
                <a:latin typeface="+mj-lt"/>
              </a:rPr>
              <a:t>Controlling which device gets to transmit next</a:t>
            </a:r>
            <a:endParaRPr lang="en-US" sz="2800" dirty="0">
              <a:latin typeface="+mj-lt"/>
            </a:endParaRPr>
          </a:p>
          <a:p>
            <a:r>
              <a:rPr lang="en-US" dirty="0">
                <a:latin typeface="+mj-lt"/>
              </a:rPr>
              <a:t>Inherently coupled to PHY and its decisions</a:t>
            </a:r>
          </a:p>
        </p:txBody>
      </p:sp>
      <p:sp>
        <p:nvSpPr>
          <p:cNvPr id="4" name="Slide Number Placeholder 3">
            <a:extLst>
              <a:ext uri="{FF2B5EF4-FFF2-40B4-BE49-F238E27FC236}">
                <a16:creationId xmlns:a16="http://schemas.microsoft.com/office/drawing/2014/main" id="{09F9CB44-92D1-4219-BA45-F09F44C389B9}"/>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822240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E2C-D569-4CF2-B589-F594BF730DB2}"/>
              </a:ext>
            </a:extLst>
          </p:cNvPr>
          <p:cNvSpPr>
            <a:spLocks noGrp="1"/>
          </p:cNvSpPr>
          <p:nvPr>
            <p:ph type="title"/>
          </p:nvPr>
        </p:nvSpPr>
        <p:spPr/>
        <p:txBody>
          <a:bodyPr/>
          <a:lstStyle/>
          <a:p>
            <a:r>
              <a:rPr lang="en-US" dirty="0"/>
              <a:t>Framing</a:t>
            </a:r>
          </a:p>
        </p:txBody>
      </p:sp>
      <p:sp>
        <p:nvSpPr>
          <p:cNvPr id="3" name="Content Placeholder 2">
            <a:extLst>
              <a:ext uri="{FF2B5EF4-FFF2-40B4-BE49-F238E27FC236}">
                <a16:creationId xmlns:a16="http://schemas.microsoft.com/office/drawing/2014/main" id="{DF9B9C2F-5F56-47FF-8482-6BBC796511FB}"/>
              </a:ext>
            </a:extLst>
          </p:cNvPr>
          <p:cNvSpPr>
            <a:spLocks noGrp="1"/>
          </p:cNvSpPr>
          <p:nvPr>
            <p:ph idx="1"/>
          </p:nvPr>
        </p:nvSpPr>
        <p:spPr>
          <a:xfrm>
            <a:off x="836192" y="1606842"/>
            <a:ext cx="11034179" cy="4749508"/>
          </a:xfrm>
        </p:spPr>
        <p:txBody>
          <a:bodyPr>
            <a:normAutofit fontScale="70000" lnSpcReduction="20000"/>
          </a:bodyPr>
          <a:lstStyle/>
          <a:p>
            <a:r>
              <a:rPr lang="en-US" sz="3600" dirty="0">
                <a:latin typeface="+mj-lt"/>
              </a:rPr>
              <a:t>Typical packet structure</a:t>
            </a:r>
          </a:p>
          <a:p>
            <a:pPr lvl="1"/>
            <a:r>
              <a:rPr lang="en-US" sz="3600" dirty="0">
                <a:latin typeface="+mj-lt"/>
              </a:rPr>
              <a:t>Preamble - Existence of packet and synchronization of clocks</a:t>
            </a:r>
          </a:p>
          <a:p>
            <a:pPr lvl="1"/>
            <a:r>
              <a:rPr lang="en-US" sz="3600" dirty="0">
                <a:latin typeface="+mj-lt"/>
              </a:rPr>
              <a:t>Header - Addresses, Type, Length</a:t>
            </a:r>
          </a:p>
          <a:p>
            <a:pPr lvl="1"/>
            <a:r>
              <a:rPr lang="en-US" sz="3600" dirty="0">
                <a:latin typeface="+mj-lt"/>
              </a:rPr>
              <a:t>Data - Payload plus higher layer headers (e.g. IP packet)</a:t>
            </a:r>
          </a:p>
          <a:p>
            <a:pPr lvl="1"/>
            <a:r>
              <a:rPr lang="en-US" sz="3600" dirty="0">
                <a:latin typeface="+mj-lt"/>
              </a:rPr>
              <a:t>Trailer - Padding, CRC</a:t>
            </a:r>
          </a:p>
          <a:p>
            <a:pPr lvl="1"/>
            <a:endParaRPr lang="en-US" sz="3600" dirty="0">
              <a:latin typeface="+mj-lt"/>
            </a:endParaRPr>
          </a:p>
          <a:p>
            <a:pPr lvl="1"/>
            <a:endParaRPr lang="en-US" sz="3600" dirty="0">
              <a:latin typeface="+mj-lt"/>
            </a:endParaRPr>
          </a:p>
          <a:p>
            <a:endParaRPr lang="en-US" sz="3600" dirty="0">
              <a:latin typeface="+mj-lt"/>
            </a:endParaRPr>
          </a:p>
          <a:p>
            <a:r>
              <a:rPr lang="en-US" sz="3600" dirty="0">
                <a:latin typeface="+mj-lt"/>
              </a:rPr>
              <a:t>Wireless considerations</a:t>
            </a:r>
          </a:p>
          <a:p>
            <a:pPr lvl="1"/>
            <a:r>
              <a:rPr lang="en-US" sz="3600" dirty="0">
                <a:latin typeface="+mj-lt"/>
              </a:rPr>
              <a:t>Control information for Physical Layer</a:t>
            </a:r>
          </a:p>
          <a:p>
            <a:pPr lvl="1"/>
            <a:r>
              <a:rPr lang="en-US" sz="3600" dirty="0">
                <a:latin typeface="+mj-lt"/>
              </a:rPr>
              <a:t>Ensure robustness for header</a:t>
            </a:r>
          </a:p>
          <a:p>
            <a:pPr lvl="1"/>
            <a:r>
              <a:rPr lang="en-US" sz="3600" dirty="0">
                <a:latin typeface="+mj-lt"/>
              </a:rPr>
              <a:t>Explicit multi-hop routing</a:t>
            </a:r>
          </a:p>
          <a:p>
            <a:pPr lvl="1"/>
            <a:r>
              <a:rPr lang="en-US" sz="3600" dirty="0">
                <a:latin typeface="+mj-lt"/>
              </a:rPr>
              <a:t>Possibly different data rates for different parts of packet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E9A69D2-CC0A-42DE-BF59-72BCB1FFAE60}"/>
              </a:ext>
            </a:extLst>
          </p:cNvPr>
          <p:cNvSpPr>
            <a:spLocks noGrp="1"/>
          </p:cNvSpPr>
          <p:nvPr>
            <p:ph type="sldNum" sz="quarter" idx="12"/>
          </p:nvPr>
        </p:nvSpPr>
        <p:spPr/>
        <p:txBody>
          <a:bodyPr/>
          <a:lstStyle/>
          <a:p>
            <a:fld id="{0778C724-3839-4D76-A707-B4C23905D055}" type="slidenum">
              <a:rPr lang="en-US" smtClean="0"/>
              <a:t>32</a:t>
            </a:fld>
            <a:endParaRPr lang="en-US"/>
          </a:p>
        </p:txBody>
      </p:sp>
      <p:graphicFrame>
        <p:nvGraphicFramePr>
          <p:cNvPr id="5" name="Table 5">
            <a:extLst>
              <a:ext uri="{FF2B5EF4-FFF2-40B4-BE49-F238E27FC236}">
                <a16:creationId xmlns:a16="http://schemas.microsoft.com/office/drawing/2014/main" id="{2CC92385-F31E-4F49-9A2E-A3AEEBB9B9BC}"/>
              </a:ext>
            </a:extLst>
          </p:cNvPr>
          <p:cNvGraphicFramePr>
            <a:graphicFrameLocks noGrp="1"/>
          </p:cNvGraphicFramePr>
          <p:nvPr>
            <p:extLst>
              <p:ext uri="{D42A27DB-BD31-4B8C-83A1-F6EECF244321}">
                <p14:modId xmlns:p14="http://schemas.microsoft.com/office/powerpoint/2010/main" val="3725344213"/>
              </p:ext>
            </p:extLst>
          </p:nvPr>
        </p:nvGraphicFramePr>
        <p:xfrm>
          <a:off x="1548796" y="3429000"/>
          <a:ext cx="9550399" cy="640080"/>
        </p:xfrm>
        <a:graphic>
          <a:graphicData uri="http://schemas.openxmlformats.org/drawingml/2006/table">
            <a:tbl>
              <a:tblPr firstRow="1" bandRow="1">
                <a:tableStyleId>{5C22544A-7EE6-4342-B048-85BDC9FD1C3A}</a:tableStyleId>
              </a:tblPr>
              <a:tblGrid>
                <a:gridCol w="1537017">
                  <a:extLst>
                    <a:ext uri="{9D8B030D-6E8A-4147-A177-3AD203B41FA5}">
                      <a16:colId xmlns:a16="http://schemas.microsoft.com/office/drawing/2014/main" val="2901484918"/>
                    </a:ext>
                  </a:extLst>
                </a:gridCol>
                <a:gridCol w="1895157">
                  <a:extLst>
                    <a:ext uri="{9D8B030D-6E8A-4147-A177-3AD203B41FA5}">
                      <a16:colId xmlns:a16="http://schemas.microsoft.com/office/drawing/2014/main" val="2754134199"/>
                    </a:ext>
                  </a:extLst>
                </a:gridCol>
                <a:gridCol w="1343026">
                  <a:extLst>
                    <a:ext uri="{9D8B030D-6E8A-4147-A177-3AD203B41FA5}">
                      <a16:colId xmlns:a16="http://schemas.microsoft.com/office/drawing/2014/main" val="905879339"/>
                    </a:ext>
                  </a:extLst>
                </a:gridCol>
                <a:gridCol w="1591733">
                  <a:extLst>
                    <a:ext uri="{9D8B030D-6E8A-4147-A177-3AD203B41FA5}">
                      <a16:colId xmlns:a16="http://schemas.microsoft.com/office/drawing/2014/main" val="2923454221"/>
                    </a:ext>
                  </a:extLst>
                </a:gridCol>
                <a:gridCol w="1591733">
                  <a:extLst>
                    <a:ext uri="{9D8B030D-6E8A-4147-A177-3AD203B41FA5}">
                      <a16:colId xmlns:a16="http://schemas.microsoft.com/office/drawing/2014/main" val="3677728418"/>
                    </a:ext>
                  </a:extLst>
                </a:gridCol>
                <a:gridCol w="1591733">
                  <a:extLst>
                    <a:ext uri="{9D8B030D-6E8A-4147-A177-3AD203B41FA5}">
                      <a16:colId xmlns:a16="http://schemas.microsoft.com/office/drawing/2014/main" val="1146197265"/>
                    </a:ext>
                  </a:extLst>
                </a:gridCol>
              </a:tblGrid>
              <a:tr h="370840">
                <a:tc>
                  <a:txBody>
                    <a:bodyPr/>
                    <a:lstStyle/>
                    <a:p>
                      <a:pPr algn="ctr"/>
                      <a:r>
                        <a:rPr lang="en-US" dirty="0"/>
                        <a:t>Preamble</a:t>
                      </a:r>
                    </a:p>
                  </a:txBody>
                  <a:tcPr anchor="ctr"/>
                </a:tc>
                <a:tc>
                  <a:txBody>
                    <a:bodyPr/>
                    <a:lstStyle/>
                    <a:p>
                      <a:pPr algn="ctr"/>
                      <a:r>
                        <a:rPr lang="en-US" dirty="0"/>
                        <a:t>Destination</a:t>
                      </a:r>
                      <a:br>
                        <a:rPr lang="en-US" dirty="0"/>
                      </a:br>
                      <a:r>
                        <a:rPr lang="en-US" dirty="0"/>
                        <a:t>Address</a:t>
                      </a:r>
                    </a:p>
                  </a:txBody>
                  <a:tcPr anchor="ctr">
                    <a:solidFill>
                      <a:schemeClr val="accent5"/>
                    </a:solidFill>
                  </a:tcPr>
                </a:tc>
                <a:tc>
                  <a:txBody>
                    <a:bodyPr/>
                    <a:lstStyle/>
                    <a:p>
                      <a:pPr algn="ctr"/>
                      <a:r>
                        <a:rPr lang="en-US" dirty="0"/>
                        <a:t>Source</a:t>
                      </a:r>
                      <a:br>
                        <a:rPr lang="en-US" dirty="0"/>
                      </a:br>
                      <a:r>
                        <a:rPr lang="en-US" dirty="0"/>
                        <a:t>Address</a:t>
                      </a:r>
                    </a:p>
                  </a:txBody>
                  <a:tcPr anchor="ctr">
                    <a:solidFill>
                      <a:schemeClr val="accent5"/>
                    </a:solidFill>
                  </a:tcPr>
                </a:tc>
                <a:tc>
                  <a:txBody>
                    <a:bodyPr/>
                    <a:lstStyle/>
                    <a:p>
                      <a:pPr algn="ctr"/>
                      <a:r>
                        <a:rPr lang="en-US" dirty="0"/>
                        <a:t>Type and Length</a:t>
                      </a:r>
                    </a:p>
                  </a:txBody>
                  <a:tcPr anchor="ctr">
                    <a:solidFill>
                      <a:srgbClr val="00B050"/>
                    </a:solidFill>
                  </a:tcPr>
                </a:tc>
                <a:tc>
                  <a:txBody>
                    <a:bodyPr/>
                    <a:lstStyle/>
                    <a:p>
                      <a:pPr algn="ctr"/>
                      <a:r>
                        <a:rPr lang="en-US" dirty="0"/>
                        <a:t>Data</a:t>
                      </a:r>
                    </a:p>
                  </a:txBody>
                  <a:tcPr anchor="ctr">
                    <a:solidFill>
                      <a:schemeClr val="accent3">
                        <a:lumMod val="75000"/>
                      </a:schemeClr>
                    </a:solidFill>
                  </a:tcPr>
                </a:tc>
                <a:tc>
                  <a:txBody>
                    <a:bodyPr/>
                    <a:lstStyle/>
                    <a:p>
                      <a:pPr algn="ctr"/>
                      <a:r>
                        <a:rPr lang="en-US" dirty="0"/>
                        <a:t>CRC</a:t>
                      </a:r>
                    </a:p>
                  </a:txBody>
                  <a:tcPr anchor="ctr">
                    <a:solidFill>
                      <a:schemeClr val="accent2">
                        <a:lumMod val="75000"/>
                      </a:schemeClr>
                    </a:solidFill>
                  </a:tcPr>
                </a:tc>
                <a:extLst>
                  <a:ext uri="{0D108BD9-81ED-4DB2-BD59-A6C34878D82A}">
                    <a16:rowId xmlns:a16="http://schemas.microsoft.com/office/drawing/2014/main" val="104825054"/>
                  </a:ext>
                </a:extLst>
              </a:tr>
            </a:tbl>
          </a:graphicData>
        </a:graphic>
      </p:graphicFrame>
    </p:spTree>
    <p:extLst>
      <p:ext uri="{BB962C8B-B14F-4D97-AF65-F5344CB8AC3E}">
        <p14:creationId xmlns:p14="http://schemas.microsoft.com/office/powerpoint/2010/main" val="337677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7BE8-78D9-425F-A538-53C07B0E7A38}"/>
              </a:ext>
            </a:extLst>
          </p:cNvPr>
          <p:cNvSpPr>
            <a:spLocks noGrp="1"/>
          </p:cNvSpPr>
          <p:nvPr>
            <p:ph type="title"/>
          </p:nvPr>
        </p:nvSpPr>
        <p:spPr/>
        <p:txBody>
          <a:bodyPr/>
          <a:lstStyle/>
          <a:p>
            <a:r>
              <a:rPr lang="en-US" dirty="0"/>
              <a:t>Error control: detection and recovery</a:t>
            </a:r>
          </a:p>
        </p:txBody>
      </p:sp>
      <p:sp>
        <p:nvSpPr>
          <p:cNvPr id="3" name="Content Placeholder 2">
            <a:extLst>
              <a:ext uri="{FF2B5EF4-FFF2-40B4-BE49-F238E27FC236}">
                <a16:creationId xmlns:a16="http://schemas.microsoft.com/office/drawing/2014/main" id="{573B4706-780F-4A9C-8922-B152CF62FBC5}"/>
              </a:ext>
            </a:extLst>
          </p:cNvPr>
          <p:cNvSpPr>
            <a:spLocks noGrp="1"/>
          </p:cNvSpPr>
          <p:nvPr>
            <p:ph idx="1"/>
          </p:nvPr>
        </p:nvSpPr>
        <p:spPr>
          <a:xfrm>
            <a:off x="838199" y="1825625"/>
            <a:ext cx="11009731" cy="4351338"/>
          </a:xfrm>
        </p:spPr>
        <p:txBody>
          <a:bodyPr>
            <a:normAutofit fontScale="92500"/>
          </a:bodyPr>
          <a:lstStyle/>
          <a:p>
            <a:r>
              <a:rPr lang="en-US" dirty="0">
                <a:latin typeface="+mj-lt"/>
              </a:rPr>
              <a:t>Detection: only detect errors</a:t>
            </a:r>
          </a:p>
          <a:p>
            <a:pPr lvl="1"/>
            <a:r>
              <a:rPr lang="en-US" sz="2800" dirty="0">
                <a:latin typeface="+mj-lt"/>
              </a:rPr>
              <a:t>Make sure corrupted packets get discarded</a:t>
            </a:r>
          </a:p>
          <a:p>
            <a:pPr lvl="1"/>
            <a:r>
              <a:rPr lang="en-US" sz="2800" dirty="0">
                <a:latin typeface="+mj-lt"/>
              </a:rPr>
              <a:t>Cyclical Redundancy Checks</a:t>
            </a:r>
          </a:p>
          <a:p>
            <a:pPr lvl="2"/>
            <a:r>
              <a:rPr lang="en-US" sz="2800" dirty="0">
                <a:latin typeface="+mj-lt"/>
              </a:rPr>
              <a:t>Detect single bit errors</a:t>
            </a:r>
          </a:p>
          <a:p>
            <a:pPr lvl="2"/>
            <a:r>
              <a:rPr lang="en-US" sz="2800" dirty="0">
                <a:latin typeface="+mj-lt"/>
              </a:rPr>
              <a:t>Detect “burst” errors of several contiguous bits</a:t>
            </a:r>
          </a:p>
          <a:p>
            <a:pPr lvl="2"/>
            <a:endParaRPr lang="en-US" sz="2800" dirty="0">
              <a:latin typeface="+mj-lt"/>
            </a:endParaRPr>
          </a:p>
          <a:p>
            <a:r>
              <a:rPr lang="en-US" dirty="0">
                <a:latin typeface="+mj-lt"/>
              </a:rPr>
              <a:t>Recovery: also try to recover from small bit errors</a:t>
            </a:r>
          </a:p>
          <a:p>
            <a:pPr lvl="1"/>
            <a:r>
              <a:rPr lang="en-US" sz="2800" dirty="0">
                <a:latin typeface="+mj-lt"/>
              </a:rPr>
              <a:t>Forward error correction</a:t>
            </a:r>
          </a:p>
          <a:p>
            <a:pPr lvl="1"/>
            <a:r>
              <a:rPr lang="en-US" sz="2800" dirty="0">
                <a:latin typeface="+mj-lt"/>
              </a:rPr>
              <a:t>Retransmissions</a:t>
            </a:r>
          </a:p>
          <a:p>
            <a:pPr lvl="1"/>
            <a:r>
              <a:rPr lang="en-US" sz="2800" dirty="0">
                <a:latin typeface="+mj-lt"/>
              </a:rPr>
              <a:t>Far more important for wireless because the cost of transmission is higher</a:t>
            </a:r>
          </a:p>
          <a:p>
            <a:pPr lvl="1"/>
            <a:endParaRPr lang="en-US" dirty="0"/>
          </a:p>
        </p:txBody>
      </p:sp>
      <p:sp>
        <p:nvSpPr>
          <p:cNvPr id="4" name="Slide Number Placeholder 3">
            <a:extLst>
              <a:ext uri="{FF2B5EF4-FFF2-40B4-BE49-F238E27FC236}">
                <a16:creationId xmlns:a16="http://schemas.microsoft.com/office/drawing/2014/main" id="{2091C7DC-3FC6-4726-A445-EC61B160B111}"/>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231810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Communication Layers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093775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340-7DE2-4264-993D-6A80168D0784}"/>
              </a:ext>
            </a:extLst>
          </p:cNvPr>
          <p:cNvSpPr>
            <a:spLocks noGrp="1"/>
          </p:cNvSpPr>
          <p:nvPr>
            <p:ph type="title"/>
          </p:nvPr>
        </p:nvSpPr>
        <p:spPr/>
        <p:txBody>
          <a:bodyPr/>
          <a:lstStyle/>
          <a:p>
            <a:r>
              <a:rPr lang="en-US" dirty="0"/>
              <a:t>What is hard about wireless?</a:t>
            </a:r>
          </a:p>
        </p:txBody>
      </p:sp>
      <p:sp>
        <p:nvSpPr>
          <p:cNvPr id="3" name="Content Placeholder 2">
            <a:extLst>
              <a:ext uri="{FF2B5EF4-FFF2-40B4-BE49-F238E27FC236}">
                <a16:creationId xmlns:a16="http://schemas.microsoft.com/office/drawing/2014/main" id="{A8DDD507-5729-4EE7-8461-0A5A43F88411}"/>
              </a:ext>
            </a:extLst>
          </p:cNvPr>
          <p:cNvSpPr>
            <a:spLocks noGrp="1"/>
          </p:cNvSpPr>
          <p:nvPr>
            <p:ph idx="1"/>
          </p:nvPr>
        </p:nvSpPr>
        <p:spPr/>
        <p:txBody>
          <a:bodyPr>
            <a:normAutofit lnSpcReduction="10000"/>
          </a:bodyPr>
          <a:lstStyle/>
          <a:p>
            <a:r>
              <a:rPr lang="en-US" dirty="0">
                <a:latin typeface="+mj-lt"/>
              </a:rPr>
              <a:t>There are no wires!</a:t>
            </a:r>
          </a:p>
          <a:p>
            <a:endParaRPr lang="en-US" dirty="0">
              <a:latin typeface="+mj-lt"/>
            </a:endParaRPr>
          </a:p>
          <a:p>
            <a:r>
              <a:rPr lang="en-US" dirty="0">
                <a:latin typeface="+mj-lt"/>
              </a:rPr>
              <a:t>Wired networks are constant, reliable, and physically isolated</a:t>
            </a:r>
          </a:p>
          <a:p>
            <a:pPr lvl="1"/>
            <a:r>
              <a:rPr lang="en-US" dirty="0">
                <a:latin typeface="+mj-lt"/>
              </a:rPr>
              <a:t>Ethernet has the same throughput minute-to-minute</a:t>
            </a:r>
          </a:p>
          <a:p>
            <a:pPr lvl="1"/>
            <a:r>
              <a:rPr lang="en-US" dirty="0">
                <a:latin typeface="+mj-lt"/>
              </a:rPr>
              <a:t>Bits sent through Ethernet or USB are (usually) received</a:t>
            </a:r>
          </a:p>
          <a:p>
            <a:pPr lvl="1"/>
            <a:endParaRPr lang="en-US" dirty="0">
              <a:latin typeface="+mj-lt"/>
            </a:endParaRPr>
          </a:p>
          <a:p>
            <a:r>
              <a:rPr lang="en-US" dirty="0">
                <a:latin typeface="+mj-lt"/>
              </a:rPr>
              <a:t>Wireless networks are variable, error-prone, and shared</a:t>
            </a:r>
          </a:p>
          <a:p>
            <a:pPr lvl="1"/>
            <a:r>
              <a:rPr lang="en-US" dirty="0" err="1">
                <a:latin typeface="+mj-lt"/>
              </a:rPr>
              <a:t>WiFi</a:t>
            </a:r>
            <a:r>
              <a:rPr lang="en-US" dirty="0">
                <a:latin typeface="+mj-lt"/>
              </a:rPr>
              <a:t> throughput changes based on location and walls</a:t>
            </a:r>
          </a:p>
          <a:p>
            <a:pPr lvl="1"/>
            <a:r>
              <a:rPr lang="en-US" dirty="0">
                <a:latin typeface="+mj-lt"/>
              </a:rPr>
              <a:t>Signals from nearby devices interfere with your signals</a:t>
            </a:r>
          </a:p>
          <a:p>
            <a:pPr lvl="1"/>
            <a:r>
              <a:rPr lang="en-US" dirty="0">
                <a:latin typeface="+mj-lt"/>
              </a:rPr>
              <a:t>Individual bits might flip or never be heard at all</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4BDD5EF0-45E5-434E-AD45-E7099296C936}"/>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250427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60FE-28CB-4440-838D-05C9D9A7B773}"/>
              </a:ext>
            </a:extLst>
          </p:cNvPr>
          <p:cNvSpPr>
            <a:spLocks noGrp="1"/>
          </p:cNvSpPr>
          <p:nvPr>
            <p:ph type="title"/>
          </p:nvPr>
        </p:nvSpPr>
        <p:spPr/>
        <p:txBody>
          <a:bodyPr/>
          <a:lstStyle/>
          <a:p>
            <a:r>
              <a:rPr lang="en-US" dirty="0"/>
              <a:t>Wireless is a shared medium</a:t>
            </a:r>
          </a:p>
        </p:txBody>
      </p:sp>
      <p:sp>
        <p:nvSpPr>
          <p:cNvPr id="3" name="Content Placeholder 2">
            <a:extLst>
              <a:ext uri="{FF2B5EF4-FFF2-40B4-BE49-F238E27FC236}">
                <a16:creationId xmlns:a16="http://schemas.microsoft.com/office/drawing/2014/main" id="{76F1FFE2-CDFD-46B4-811F-4E9FF191BA25}"/>
              </a:ext>
            </a:extLst>
          </p:cNvPr>
          <p:cNvSpPr>
            <a:spLocks noGrp="1"/>
          </p:cNvSpPr>
          <p:nvPr>
            <p:ph idx="1"/>
          </p:nvPr>
        </p:nvSpPr>
        <p:spPr>
          <a:xfrm>
            <a:off x="760998" y="1560366"/>
            <a:ext cx="6834605" cy="5029200"/>
          </a:xfrm>
        </p:spPr>
        <p:txBody>
          <a:bodyPr/>
          <a:lstStyle/>
          <a:p>
            <a:r>
              <a:rPr lang="en-US" dirty="0"/>
              <a:t>Wired communication has signals confined to a conductor</a:t>
            </a:r>
          </a:p>
          <a:p>
            <a:pPr lvl="1"/>
            <a:r>
              <a:rPr lang="en-US" dirty="0">
                <a:latin typeface="+mj-lt"/>
              </a:rPr>
              <a:t>Copper or fiber</a:t>
            </a:r>
          </a:p>
          <a:p>
            <a:pPr lvl="1"/>
            <a:r>
              <a:rPr lang="en-US" dirty="0">
                <a:latin typeface="+mj-lt"/>
              </a:rPr>
              <a:t>Guides energy to destination</a:t>
            </a:r>
          </a:p>
          <a:p>
            <a:pPr lvl="1"/>
            <a:r>
              <a:rPr lang="en-US" dirty="0">
                <a:latin typeface="+mj-lt"/>
              </a:rPr>
              <a:t>Protects signal from interference</a:t>
            </a:r>
          </a:p>
          <a:p>
            <a:pPr lvl="1"/>
            <a:endParaRPr lang="en-US" dirty="0">
              <a:latin typeface="+mj-lt"/>
            </a:endParaRPr>
          </a:p>
          <a:p>
            <a:r>
              <a:rPr lang="en-US" dirty="0"/>
              <a:t>Wireless communication is inherently broadcast in nature</a:t>
            </a:r>
          </a:p>
          <a:p>
            <a:pPr lvl="1"/>
            <a:r>
              <a:rPr lang="en-US" dirty="0">
                <a:latin typeface="+mj-lt"/>
              </a:rPr>
              <a:t>Energy is distributed in space</a:t>
            </a:r>
          </a:p>
          <a:p>
            <a:pPr lvl="1"/>
            <a:r>
              <a:rPr lang="en-US" dirty="0">
                <a:latin typeface="+mj-lt"/>
              </a:rPr>
              <a:t>Signals must compete with other signals in same frequency band</a:t>
            </a:r>
          </a:p>
        </p:txBody>
      </p:sp>
      <p:sp>
        <p:nvSpPr>
          <p:cNvPr id="4" name="Slide Number Placeholder 3">
            <a:extLst>
              <a:ext uri="{FF2B5EF4-FFF2-40B4-BE49-F238E27FC236}">
                <a16:creationId xmlns:a16="http://schemas.microsoft.com/office/drawing/2014/main" id="{4649FE36-2701-4E81-BDAD-DA1372DA50E8}"/>
              </a:ext>
            </a:extLst>
          </p:cNvPr>
          <p:cNvSpPr>
            <a:spLocks noGrp="1"/>
          </p:cNvSpPr>
          <p:nvPr>
            <p:ph type="sldNum" sz="quarter" idx="12"/>
          </p:nvPr>
        </p:nvSpPr>
        <p:spPr/>
        <p:txBody>
          <a:bodyPr/>
          <a:lstStyle/>
          <a:p>
            <a:fld id="{0778C724-3839-4D76-A707-B4C23905D055}" type="slidenum">
              <a:rPr lang="en-US" smtClean="0"/>
              <a:t>36</a:t>
            </a:fld>
            <a:endParaRPr lang="en-US"/>
          </a:p>
        </p:txBody>
      </p:sp>
      <p:cxnSp>
        <p:nvCxnSpPr>
          <p:cNvPr id="6" name="Straight Connector 5">
            <a:extLst>
              <a:ext uri="{FF2B5EF4-FFF2-40B4-BE49-F238E27FC236}">
                <a16:creationId xmlns:a16="http://schemas.microsoft.com/office/drawing/2014/main" id="{E3C1A283-D517-4619-8552-1D4B154F9C2D}"/>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entagon 7">
            <a:extLst>
              <a:ext uri="{FF2B5EF4-FFF2-40B4-BE49-F238E27FC236}">
                <a16:creationId xmlns:a16="http://schemas.microsoft.com/office/drawing/2014/main" id="{2C6A1587-724F-436E-9FFA-E1285FEFC43D}"/>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922FFFE1-3399-4AB6-8810-527C57289EA3}"/>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938AB7B4-66D3-4E6B-81D6-22C68A42321F}"/>
              </a:ext>
            </a:extLst>
          </p:cNvPr>
          <p:cNvSpPr/>
          <p:nvPr/>
        </p:nvSpPr>
        <p:spPr>
          <a:xfrm>
            <a:off x="8534399" y="42545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9E2381B6-4078-4711-BF18-33421A1C1F94}"/>
              </a:ext>
            </a:extLst>
          </p:cNvPr>
          <p:cNvSpPr/>
          <p:nvPr/>
        </p:nvSpPr>
        <p:spPr>
          <a:xfrm>
            <a:off x="9372600" y="48005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348FFF-9AD4-4EE7-B04A-0EF302D78A63}"/>
              </a:ext>
            </a:extLst>
          </p:cNvPr>
          <p:cNvSpPr/>
          <p:nvPr/>
        </p:nvSpPr>
        <p:spPr>
          <a:xfrm>
            <a:off x="7435847" y="3155948"/>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E69078-922F-482B-8A06-7A206B0DC49C}"/>
              </a:ext>
            </a:extLst>
          </p:cNvPr>
          <p:cNvSpPr/>
          <p:nvPr/>
        </p:nvSpPr>
        <p:spPr>
          <a:xfrm>
            <a:off x="8280398" y="3702047"/>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271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4B82-B16C-48FB-AAB0-F370F67CD529}"/>
              </a:ext>
            </a:extLst>
          </p:cNvPr>
          <p:cNvSpPr>
            <a:spLocks noGrp="1"/>
          </p:cNvSpPr>
          <p:nvPr>
            <p:ph type="title"/>
          </p:nvPr>
        </p:nvSpPr>
        <p:spPr/>
        <p:txBody>
          <a:bodyPr/>
          <a:lstStyle/>
          <a:p>
            <a:r>
              <a:rPr lang="en-US" dirty="0"/>
              <a:t>Increasing network capacity is challenging</a:t>
            </a:r>
          </a:p>
        </p:txBody>
      </p:sp>
      <p:sp>
        <p:nvSpPr>
          <p:cNvPr id="3" name="Content Placeholder 2">
            <a:extLst>
              <a:ext uri="{FF2B5EF4-FFF2-40B4-BE49-F238E27FC236}">
                <a16:creationId xmlns:a16="http://schemas.microsoft.com/office/drawing/2014/main" id="{7724C4CE-494D-42CD-A1F9-D6DBADE1AFBC}"/>
              </a:ext>
            </a:extLst>
          </p:cNvPr>
          <p:cNvSpPr>
            <a:spLocks noGrp="1"/>
          </p:cNvSpPr>
          <p:nvPr>
            <p:ph idx="1"/>
          </p:nvPr>
        </p:nvSpPr>
        <p:spPr>
          <a:xfrm>
            <a:off x="838200" y="1873249"/>
            <a:ext cx="6220665" cy="5029200"/>
          </a:xfrm>
        </p:spPr>
        <p:txBody>
          <a:bodyPr/>
          <a:lstStyle/>
          <a:p>
            <a:r>
              <a:rPr lang="en-US" dirty="0">
                <a:latin typeface="+mj-lt"/>
              </a:rPr>
              <a:t>Wired networks just add more wires</a:t>
            </a:r>
          </a:p>
          <a:p>
            <a:pPr lvl="1"/>
            <a:r>
              <a:rPr lang="en-US" dirty="0">
                <a:latin typeface="+mj-lt"/>
              </a:rPr>
              <a:t>Buses are many signals in parallel to send more data</a:t>
            </a:r>
          </a:p>
          <a:p>
            <a:pPr lvl="1"/>
            <a:endParaRPr lang="en-US" dirty="0">
              <a:latin typeface="+mj-lt"/>
            </a:endParaRPr>
          </a:p>
          <a:p>
            <a:r>
              <a:rPr lang="en-US" dirty="0">
                <a:latin typeface="+mj-lt"/>
              </a:rPr>
              <a:t>Wireless networks are harder</a:t>
            </a:r>
          </a:p>
          <a:p>
            <a:pPr lvl="1"/>
            <a:r>
              <a:rPr lang="en-US" dirty="0">
                <a:latin typeface="+mj-lt"/>
              </a:rPr>
              <a:t>Adding more links increases interference</a:t>
            </a:r>
          </a:p>
          <a:p>
            <a:pPr lvl="1"/>
            <a:r>
              <a:rPr lang="en-US" dirty="0">
                <a:latin typeface="+mj-lt"/>
              </a:rPr>
              <a:t>Need to expand to different frequencies</a:t>
            </a:r>
          </a:p>
        </p:txBody>
      </p:sp>
      <p:sp>
        <p:nvSpPr>
          <p:cNvPr id="4" name="Slide Number Placeholder 3">
            <a:extLst>
              <a:ext uri="{FF2B5EF4-FFF2-40B4-BE49-F238E27FC236}">
                <a16:creationId xmlns:a16="http://schemas.microsoft.com/office/drawing/2014/main" id="{A0A979A5-22F7-4A8D-BD3A-E730D7BF904A}"/>
              </a:ext>
            </a:extLst>
          </p:cNvPr>
          <p:cNvSpPr>
            <a:spLocks noGrp="1"/>
          </p:cNvSpPr>
          <p:nvPr>
            <p:ph type="sldNum" sz="quarter" idx="12"/>
          </p:nvPr>
        </p:nvSpPr>
        <p:spPr/>
        <p:txBody>
          <a:bodyPr/>
          <a:lstStyle/>
          <a:p>
            <a:fld id="{0778C724-3839-4D76-A707-B4C23905D055}" type="slidenum">
              <a:rPr lang="en-US" smtClean="0"/>
              <a:t>37</a:t>
            </a:fld>
            <a:endParaRPr lang="en-US"/>
          </a:p>
        </p:txBody>
      </p:sp>
      <p:cxnSp>
        <p:nvCxnSpPr>
          <p:cNvPr id="5" name="Straight Connector 4">
            <a:extLst>
              <a:ext uri="{FF2B5EF4-FFF2-40B4-BE49-F238E27FC236}">
                <a16:creationId xmlns:a16="http://schemas.microsoft.com/office/drawing/2014/main" id="{161C4690-812F-48C7-BB55-92618BC97260}"/>
              </a:ext>
            </a:extLst>
          </p:cNvPr>
          <p:cNvCxnSpPr/>
          <p:nvPr/>
        </p:nvCxnSpPr>
        <p:spPr>
          <a:xfrm>
            <a:off x="7683500" y="1549400"/>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entagon 5">
            <a:extLst>
              <a:ext uri="{FF2B5EF4-FFF2-40B4-BE49-F238E27FC236}">
                <a16:creationId xmlns:a16="http://schemas.microsoft.com/office/drawing/2014/main" id="{B64F43A3-F744-4A01-9945-F38CE56B3B0B}"/>
              </a:ext>
            </a:extLst>
          </p:cNvPr>
          <p:cNvSpPr/>
          <p:nvPr/>
        </p:nvSpPr>
        <p:spPr>
          <a:xfrm>
            <a:off x="7518400" y="1384300"/>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D0774D27-F0BF-43E3-A5BA-2A22A1079F79}"/>
              </a:ext>
            </a:extLst>
          </p:cNvPr>
          <p:cNvSpPr/>
          <p:nvPr/>
        </p:nvSpPr>
        <p:spPr>
          <a:xfrm>
            <a:off x="10185400" y="1384299"/>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94A22F05-3901-4F63-BA24-C68941349781}"/>
              </a:ext>
            </a:extLst>
          </p:cNvPr>
          <p:cNvSpPr/>
          <p:nvPr/>
        </p:nvSpPr>
        <p:spPr>
          <a:xfrm>
            <a:off x="8782052" y="4016377"/>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F31FCFFD-47C2-42A8-A617-008DECEF6664}"/>
              </a:ext>
            </a:extLst>
          </p:cNvPr>
          <p:cNvSpPr/>
          <p:nvPr/>
        </p:nvSpPr>
        <p:spPr>
          <a:xfrm>
            <a:off x="9620253" y="4562476"/>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970A4D-3B90-4371-B968-8C7A3353B922}"/>
              </a:ext>
            </a:extLst>
          </p:cNvPr>
          <p:cNvSpPr/>
          <p:nvPr/>
        </p:nvSpPr>
        <p:spPr>
          <a:xfrm>
            <a:off x="7683500" y="2917825"/>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959A410-D0BD-4D1E-BD15-B749399D7CBC}"/>
              </a:ext>
            </a:extLst>
          </p:cNvPr>
          <p:cNvSpPr/>
          <p:nvPr/>
        </p:nvSpPr>
        <p:spPr>
          <a:xfrm>
            <a:off x="8528051" y="3463924"/>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80F0CA6-1887-4C66-9C85-A9C353A3C4A1}"/>
              </a:ext>
            </a:extLst>
          </p:cNvPr>
          <p:cNvCxnSpPr/>
          <p:nvPr/>
        </p:nvCxnSpPr>
        <p:spPr>
          <a:xfrm>
            <a:off x="7683500" y="1997073"/>
            <a:ext cx="26924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entagon 12">
            <a:extLst>
              <a:ext uri="{FF2B5EF4-FFF2-40B4-BE49-F238E27FC236}">
                <a16:creationId xmlns:a16="http://schemas.microsoft.com/office/drawing/2014/main" id="{B9668871-0FE2-4BA4-9D1F-E42D8A8CB484}"/>
              </a:ext>
            </a:extLst>
          </p:cNvPr>
          <p:cNvSpPr/>
          <p:nvPr/>
        </p:nvSpPr>
        <p:spPr>
          <a:xfrm>
            <a:off x="7518400" y="1831973"/>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0BC3E339-C843-4D95-992A-B4095307352C}"/>
              </a:ext>
            </a:extLst>
          </p:cNvPr>
          <p:cNvSpPr/>
          <p:nvPr/>
        </p:nvSpPr>
        <p:spPr>
          <a:xfrm>
            <a:off x="10185400" y="1831972"/>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FB33D325-3489-4D19-96D9-CE1AC8570588}"/>
              </a:ext>
            </a:extLst>
          </p:cNvPr>
          <p:cNvSpPr/>
          <p:nvPr/>
        </p:nvSpPr>
        <p:spPr>
          <a:xfrm>
            <a:off x="8451853" y="4387849"/>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2574B13D-B502-4BD0-A29C-4E7D009A9860}"/>
              </a:ext>
            </a:extLst>
          </p:cNvPr>
          <p:cNvSpPr/>
          <p:nvPr/>
        </p:nvSpPr>
        <p:spPr>
          <a:xfrm>
            <a:off x="9290054" y="4933948"/>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119E40-7165-4C76-8B32-67C3857C2EF7}"/>
              </a:ext>
            </a:extLst>
          </p:cNvPr>
          <p:cNvSpPr/>
          <p:nvPr/>
        </p:nvSpPr>
        <p:spPr>
          <a:xfrm>
            <a:off x="7353301" y="3289297"/>
            <a:ext cx="2527302" cy="2527302"/>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8959DF-A4A1-4A99-B208-F3DEE389D6D1}"/>
              </a:ext>
            </a:extLst>
          </p:cNvPr>
          <p:cNvSpPr/>
          <p:nvPr/>
        </p:nvSpPr>
        <p:spPr>
          <a:xfrm>
            <a:off x="8197852" y="3835396"/>
            <a:ext cx="2527302" cy="2527302"/>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400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Wired vs. Wireless</a:t>
            </a:r>
          </a:p>
        </p:txBody>
      </p:sp>
      <p:sp>
        <p:nvSpPr>
          <p:cNvPr id="3" name="Content Placeholder 2"/>
          <p:cNvSpPr>
            <a:spLocks noGrp="1"/>
          </p:cNvSpPr>
          <p:nvPr>
            <p:ph idx="1"/>
          </p:nvPr>
        </p:nvSpPr>
        <p:spPr>
          <a:xfrm>
            <a:off x="971798" y="1671637"/>
            <a:ext cx="10630394" cy="4684713"/>
          </a:xfrm>
        </p:spPr>
        <p:txBody>
          <a:bodyPr>
            <a:normAutofit/>
          </a:bodyPr>
          <a:lstStyle/>
          <a:p>
            <a:r>
              <a:rPr lang="en-US" dirty="0">
                <a:latin typeface="+mj-lt"/>
              </a:rPr>
              <a:t>Key difference between wired and wireless is the need to support multiple access as w</a:t>
            </a:r>
            <a:r>
              <a:rPr lang="en-US" sz="2800" dirty="0">
                <a:latin typeface="+mj-lt"/>
              </a:rPr>
              <a:t>ireless is broadcast in nature</a:t>
            </a:r>
          </a:p>
          <a:p>
            <a:endParaRPr lang="en-US" dirty="0">
              <a:latin typeface="+mj-lt"/>
            </a:endParaRPr>
          </a:p>
          <a:p>
            <a:r>
              <a:rPr lang="en-US" dirty="0">
                <a:latin typeface="+mj-lt"/>
              </a:rPr>
              <a:t>How does a network determine which transmitter gets to transmit?</a:t>
            </a:r>
          </a:p>
          <a:p>
            <a:endParaRPr lang="en-US" dirty="0">
              <a:latin typeface="+mj-lt"/>
            </a:endParaRPr>
          </a:p>
          <a:p>
            <a:r>
              <a:rPr lang="en-US" dirty="0">
                <a:latin typeface="+mj-lt"/>
              </a:rPr>
              <a:t>Remember: the wireless medium is inherently broadcast</a:t>
            </a:r>
          </a:p>
          <a:p>
            <a:pPr lvl="1"/>
            <a:r>
              <a:rPr lang="en-US" sz="2800" dirty="0">
                <a:latin typeface="+mj-lt"/>
              </a:rPr>
              <a:t>Two simultaneous transmitters may lose both packets</a:t>
            </a:r>
          </a:p>
          <a:p>
            <a:endParaRPr lang="en-US" sz="2800" dirty="0">
              <a:latin typeface="+mj-lt"/>
            </a:endParaRPr>
          </a:p>
        </p:txBody>
      </p:sp>
      <p:sp>
        <p:nvSpPr>
          <p:cNvPr id="5" name="Slide Number Placeholder 4"/>
          <p:cNvSpPr>
            <a:spLocks noGrp="1"/>
          </p:cNvSpPr>
          <p:nvPr>
            <p:ph type="sldNum" sz="quarter" idx="12"/>
          </p:nvPr>
        </p:nvSpPr>
        <p:spPr/>
        <p:txBody>
          <a:bodyPr/>
          <a:lstStyle/>
          <a:p>
            <a:fld id="{69E57DC2-970A-4B3E-BB1C-7A09969E49DF}" type="slidenum">
              <a:rPr lang="en-US" smtClean="0"/>
              <a:t>38</a:t>
            </a:fld>
            <a:endParaRPr lang="en-US" dirty="0"/>
          </a:p>
        </p:txBody>
      </p:sp>
    </p:spTree>
    <p:extLst>
      <p:ext uri="{BB962C8B-B14F-4D97-AF65-F5344CB8AC3E}">
        <p14:creationId xmlns:p14="http://schemas.microsoft.com/office/powerpoint/2010/main" val="133351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lstStyle/>
          <a:p>
            <a:r>
              <a:rPr lang="en-US" b="1" dirty="0"/>
              <a:t>How do we determine who gets to speak?</a:t>
            </a:r>
          </a:p>
          <a:p>
            <a:pPr lvl="1"/>
            <a:r>
              <a:rPr lang="en-US" dirty="0"/>
              <a:t>Two simultaneous speakers also lose both “transmissions”</a:t>
            </a: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65082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Tutorials</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No tutorials this week!</a:t>
            </a:r>
            <a:endParaRPr lang="en-SG"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56398779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7ECB-763B-4D68-803F-A17C5D957AA3}"/>
              </a:ext>
            </a:extLst>
          </p:cNvPr>
          <p:cNvSpPr>
            <a:spLocks noGrp="1"/>
          </p:cNvSpPr>
          <p:nvPr>
            <p:ph type="title"/>
          </p:nvPr>
        </p:nvSpPr>
        <p:spPr/>
        <p:txBody>
          <a:bodyPr/>
          <a:lstStyle/>
          <a:p>
            <a:r>
              <a:rPr lang="en-US" dirty="0"/>
              <a:t>Analogy: wireless medium as acoustic</a:t>
            </a:r>
          </a:p>
        </p:txBody>
      </p:sp>
      <p:sp>
        <p:nvSpPr>
          <p:cNvPr id="3" name="Content Placeholder 2">
            <a:extLst>
              <a:ext uri="{FF2B5EF4-FFF2-40B4-BE49-F238E27FC236}">
                <a16:creationId xmlns:a16="http://schemas.microsoft.com/office/drawing/2014/main" id="{D0A045EC-0ECF-4924-81F8-C7E03D2F2C7B}"/>
              </a:ext>
            </a:extLst>
          </p:cNvPr>
          <p:cNvSpPr>
            <a:spLocks noGrp="1"/>
          </p:cNvSpPr>
          <p:nvPr>
            <p:ph idx="1"/>
          </p:nvPr>
        </p:nvSpPr>
        <p:spPr/>
        <p:txBody>
          <a:bodyPr>
            <a:noAutofit/>
          </a:bodyPr>
          <a:lstStyle/>
          <a:p>
            <a:r>
              <a:rPr lang="en-US" dirty="0">
                <a:latin typeface="+mj-lt"/>
              </a:rPr>
              <a:t>How do we determine who gets to speak?</a:t>
            </a:r>
          </a:p>
          <a:p>
            <a:pPr lvl="1"/>
            <a:r>
              <a:rPr lang="en-US" sz="2800" dirty="0">
                <a:latin typeface="+mj-lt"/>
              </a:rPr>
              <a:t>Two simultaneous speakers also lose both “transmissions”</a:t>
            </a:r>
          </a:p>
          <a:p>
            <a:pPr lvl="1"/>
            <a:endParaRPr lang="en-US" sz="2800" dirty="0">
              <a:latin typeface="+mj-lt"/>
            </a:endParaRPr>
          </a:p>
          <a:p>
            <a:r>
              <a:rPr lang="en-US" dirty="0">
                <a:latin typeface="+mj-lt"/>
              </a:rPr>
              <a:t>Eye contact (or raise hand) -&gt; out-of-band communication</a:t>
            </a:r>
          </a:p>
          <a:p>
            <a:r>
              <a:rPr lang="en-US" dirty="0">
                <a:latin typeface="+mj-lt"/>
              </a:rPr>
              <a:t>Wait until it’s quiet for some time -&gt; carrier sense multiple access</a:t>
            </a:r>
          </a:p>
          <a:p>
            <a:r>
              <a:rPr lang="en-US" dirty="0">
                <a:latin typeface="+mj-lt"/>
              </a:rPr>
              <a:t>Strict turn order -&gt; time division multiple access</a:t>
            </a:r>
          </a:p>
          <a:p>
            <a:r>
              <a:rPr lang="en-US" dirty="0">
                <a:latin typeface="+mj-lt"/>
              </a:rPr>
              <a:t>Just speak and hope it works -&gt; ALOHA</a:t>
            </a:r>
          </a:p>
          <a:p>
            <a:r>
              <a:rPr lang="en-US" dirty="0">
                <a:latin typeface="+mj-lt"/>
              </a:rPr>
              <a:t>Everybody sing at different tones -&gt; frequency division multiple access</a:t>
            </a:r>
            <a:br>
              <a:rPr lang="en-US" dirty="0">
                <a:latin typeface="+mj-lt"/>
              </a:rPr>
            </a:br>
            <a:r>
              <a:rPr lang="en-US" dirty="0">
                <a:latin typeface="+mj-lt"/>
              </a:rPr>
              <a:t>(stretching the metaphor)</a:t>
            </a:r>
          </a:p>
          <a:p>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699AA909-912C-428D-AA02-A0E63A13223D}"/>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76458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67393" y="329540"/>
            <a:ext cx="10515600" cy="1325563"/>
          </a:xfrm>
        </p:spPr>
        <p:txBody>
          <a:bodyPr/>
          <a:lstStyle/>
          <a:p>
            <a:pPr eaLnBrk="1" hangingPunct="1"/>
            <a:r>
              <a:rPr lang="en-US" dirty="0"/>
              <a:t>Wireless: What are challenges of multiple access</a:t>
            </a:r>
            <a:endParaRPr lang="en-US" sz="3200" dirty="0"/>
          </a:p>
        </p:txBody>
      </p:sp>
      <p:sp>
        <p:nvSpPr>
          <p:cNvPr id="10244" name="Rectangle 3"/>
          <p:cNvSpPr>
            <a:spLocks noGrp="1" noChangeArrowheads="1"/>
          </p:cNvSpPr>
          <p:nvPr>
            <p:ph idx="1"/>
          </p:nvPr>
        </p:nvSpPr>
        <p:spPr>
          <a:xfrm>
            <a:off x="867393" y="5181600"/>
            <a:ext cx="10960430" cy="990598"/>
          </a:xfrm>
        </p:spPr>
        <p:txBody>
          <a:bodyPr>
            <a:normAutofit/>
          </a:bodyPr>
          <a:lstStyle/>
          <a:p>
            <a:pPr eaLnBrk="1" hangingPunct="1">
              <a:lnSpc>
                <a:spcPct val="90000"/>
              </a:lnSpc>
            </a:pPr>
            <a:r>
              <a:rPr lang="en-US" b="1" dirty="0">
                <a:latin typeface="+mj-lt"/>
              </a:rPr>
              <a:t>Problem: </a:t>
            </a:r>
            <a:r>
              <a:rPr lang="en-US" dirty="0">
                <a:latin typeface="+mj-lt"/>
              </a:rPr>
              <a:t>Multiple radio transmitters want to access a common channel</a:t>
            </a:r>
          </a:p>
          <a:p>
            <a:pPr lvl="1" eaLnBrk="1" hangingPunct="1">
              <a:lnSpc>
                <a:spcPct val="90000"/>
              </a:lnSpc>
            </a:pPr>
            <a:r>
              <a:rPr lang="en-US" dirty="0">
                <a:latin typeface="+mj-lt"/>
              </a:rPr>
              <a:t>How to coordinate access for these radio transmitters ?</a:t>
            </a:r>
          </a:p>
          <a:p>
            <a:pPr lvl="1" eaLnBrk="1" hangingPunct="1">
              <a:lnSpc>
                <a:spcPct val="90000"/>
              </a:lnSpc>
            </a:pPr>
            <a:endParaRPr lang="en-US" dirty="0"/>
          </a:p>
        </p:txBody>
      </p:sp>
      <p:sp>
        <p:nvSpPr>
          <p:cNvPr id="10245" name="AutoShape 4"/>
          <p:cNvSpPr>
            <a:spLocks noChangeArrowheads="1"/>
          </p:cNvSpPr>
          <p:nvPr/>
        </p:nvSpPr>
        <p:spPr bwMode="auto">
          <a:xfrm>
            <a:off x="3886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6" name="AutoShape 5"/>
          <p:cNvSpPr>
            <a:spLocks noChangeArrowheads="1"/>
          </p:cNvSpPr>
          <p:nvPr/>
        </p:nvSpPr>
        <p:spPr bwMode="auto">
          <a:xfrm>
            <a:off x="50292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7" name="AutoShape 6"/>
          <p:cNvSpPr>
            <a:spLocks noChangeArrowheads="1"/>
          </p:cNvSpPr>
          <p:nvPr/>
        </p:nvSpPr>
        <p:spPr bwMode="auto">
          <a:xfrm>
            <a:off x="26670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8" name="AutoShape 7"/>
          <p:cNvSpPr>
            <a:spLocks noChangeArrowheads="1"/>
          </p:cNvSpPr>
          <p:nvPr/>
        </p:nvSpPr>
        <p:spPr bwMode="auto">
          <a:xfrm>
            <a:off x="60198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49" name="AutoShape 8"/>
          <p:cNvSpPr>
            <a:spLocks noChangeArrowheads="1"/>
          </p:cNvSpPr>
          <p:nvPr/>
        </p:nvSpPr>
        <p:spPr bwMode="auto">
          <a:xfrm>
            <a:off x="8229600" y="2895600"/>
            <a:ext cx="762000" cy="990600"/>
          </a:xfrm>
          <a:prstGeom prst="upArrowCallout">
            <a:avLst>
              <a:gd name="adj1" fmla="val 25000"/>
              <a:gd name="adj2" fmla="val 25000"/>
              <a:gd name="adj3" fmla="val 21667"/>
              <a:gd name="adj4" fmla="val 66667"/>
            </a:avLst>
          </a:prstGeom>
          <a:solidFill>
            <a:schemeClr val="accent1"/>
          </a:solidFill>
          <a:ln w="9525">
            <a:solidFill>
              <a:schemeClr val="tx1"/>
            </a:solidFill>
            <a:miter lim="800000"/>
            <a:headEnd/>
            <a:tailEnd/>
          </a:ln>
        </p:spPr>
        <p:txBody>
          <a:bodyPr wrap="none" anchor="ctr"/>
          <a:lstStyle/>
          <a:p>
            <a:endParaRPr lang="en-SG"/>
          </a:p>
        </p:txBody>
      </p:sp>
      <p:sp>
        <p:nvSpPr>
          <p:cNvPr id="10250" name="Line 9"/>
          <p:cNvSpPr>
            <a:spLocks noChangeShapeType="1"/>
          </p:cNvSpPr>
          <p:nvPr/>
        </p:nvSpPr>
        <p:spPr bwMode="auto">
          <a:xfrm>
            <a:off x="6934200" y="3581400"/>
            <a:ext cx="11430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845834" name="AutoShape 10"/>
          <p:cNvSpPr>
            <a:spLocks noChangeArrowheads="1"/>
          </p:cNvSpPr>
          <p:nvPr/>
        </p:nvSpPr>
        <p:spPr bwMode="auto">
          <a:xfrm>
            <a:off x="2895600" y="1676400"/>
            <a:ext cx="5638800" cy="1143000"/>
          </a:xfrm>
          <a:prstGeom prst="lightningBolt">
            <a:avLst/>
          </a:prstGeom>
          <a:solidFill>
            <a:schemeClr val="folHlink"/>
          </a:solidFill>
          <a:ln w="9525">
            <a:solidFill>
              <a:schemeClr val="folHlink"/>
            </a:solidFill>
            <a:miter lim="800000"/>
            <a:headEnd/>
            <a:tailEnd/>
          </a:ln>
        </p:spPr>
        <p:txBody>
          <a:bodyPr wrap="none" anchor="ctr"/>
          <a:lstStyle/>
          <a:p>
            <a:endParaRPr lang="en-SG"/>
          </a:p>
        </p:txBody>
      </p:sp>
      <p:sp>
        <p:nvSpPr>
          <p:cNvPr id="845835" name="AutoShape 11"/>
          <p:cNvSpPr>
            <a:spLocks noChangeArrowheads="1"/>
          </p:cNvSpPr>
          <p:nvPr/>
        </p:nvSpPr>
        <p:spPr bwMode="auto">
          <a:xfrm flipH="1">
            <a:off x="4191000" y="1600200"/>
            <a:ext cx="4648200" cy="1219200"/>
          </a:xfrm>
          <a:prstGeom prst="lightningBolt">
            <a:avLst/>
          </a:prstGeom>
          <a:solidFill>
            <a:schemeClr val="hlink"/>
          </a:solidFill>
          <a:ln w="9525">
            <a:solidFill>
              <a:schemeClr val="tx1"/>
            </a:solidFill>
            <a:miter lim="800000"/>
            <a:headEnd/>
            <a:tailEnd/>
          </a:ln>
        </p:spPr>
        <p:txBody>
          <a:bodyPr wrap="none" anchor="ctr"/>
          <a:lstStyle/>
          <a:p>
            <a:pPr algn="ctr" eaLnBrk="0" hangingPunct="0"/>
            <a:endParaRPr lang="en-US">
              <a:solidFill>
                <a:schemeClr val="hlink"/>
              </a:solidFill>
              <a:latin typeface="Tahoma" pitchFamily="34" charset="0"/>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41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5834"/>
                                        </p:tgtEl>
                                        <p:attrNameLst>
                                          <p:attrName>style.visibility</p:attrName>
                                        </p:attrNameLst>
                                      </p:cBhvr>
                                      <p:to>
                                        <p:strVal val="visible"/>
                                      </p:to>
                                    </p:set>
                                    <p:animEffect transition="in" filter="blinds(horizontal)">
                                      <p:cBhvr>
                                        <p:cTn id="7" dur="500"/>
                                        <p:tgtEl>
                                          <p:spTgt spid="84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5835"/>
                                        </p:tgtEl>
                                        <p:attrNameLst>
                                          <p:attrName>style.visibility</p:attrName>
                                        </p:attrNameLst>
                                      </p:cBhvr>
                                      <p:to>
                                        <p:strVal val="visible"/>
                                      </p:to>
                                    </p:set>
                                    <p:animEffect transition="in" filter="blinds(horizontal)">
                                      <p:cBhvr>
                                        <p:cTn id="12" dur="500"/>
                                        <p:tgtEl>
                                          <p:spTgt spid="845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34" grpId="0" animBg="1"/>
      <p:bldP spid="8458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t>What are mechanisms for multiple access</a:t>
            </a:r>
            <a:endParaRPr lang="en-US" sz="3200" dirty="0"/>
          </a:p>
        </p:txBody>
      </p:sp>
      <p:sp>
        <p:nvSpPr>
          <p:cNvPr id="10244" name="Rectangle 3"/>
          <p:cNvSpPr>
            <a:spLocks noGrp="1" noChangeArrowheads="1"/>
          </p:cNvSpPr>
          <p:nvPr>
            <p:ph idx="1"/>
          </p:nvPr>
        </p:nvSpPr>
        <p:spPr>
          <a:xfrm>
            <a:off x="838199" y="1635703"/>
            <a:ext cx="11001499" cy="4495800"/>
          </a:xfrm>
        </p:spPr>
        <p:txBody>
          <a:bodyPr/>
          <a:lstStyle/>
          <a:p>
            <a:pPr eaLnBrk="1" hangingPunct="1">
              <a:lnSpc>
                <a:spcPct val="90000"/>
              </a:lnSpc>
            </a:pPr>
            <a:r>
              <a:rPr lang="en-US" dirty="0">
                <a:latin typeface="+mj-lt"/>
              </a:rPr>
              <a:t>Mechanisms to support multiple access:</a:t>
            </a:r>
          </a:p>
          <a:p>
            <a:pPr lvl="1" eaLnBrk="1" hangingPunct="1">
              <a:lnSpc>
                <a:spcPct val="90000"/>
              </a:lnSpc>
            </a:pPr>
            <a:r>
              <a:rPr lang="en-US" dirty="0">
                <a:latin typeface="+mj-lt"/>
              </a:rPr>
              <a:t>Avoid or reduce collisions</a:t>
            </a:r>
          </a:p>
          <a:p>
            <a:pPr lvl="1" eaLnBrk="1" hangingPunct="1">
              <a:lnSpc>
                <a:spcPct val="90000"/>
              </a:lnSpc>
            </a:pPr>
            <a:r>
              <a:rPr lang="en-US" dirty="0">
                <a:latin typeface="+mj-lt"/>
              </a:rPr>
              <a:t>Detect collisions (less common in existing wireless MAC) </a:t>
            </a:r>
          </a:p>
          <a:p>
            <a:pPr lvl="1" eaLnBrk="1" hangingPunct="1">
              <a:lnSpc>
                <a:spcPct val="90000"/>
              </a:lnSpc>
            </a:pPr>
            <a:r>
              <a:rPr lang="en-US" dirty="0">
                <a:latin typeface="+mj-lt"/>
              </a:rPr>
              <a:t>Decide when to retransmit</a:t>
            </a:r>
          </a:p>
          <a:p>
            <a:pPr eaLnBrk="1" hangingPunct="1">
              <a:lnSpc>
                <a:spcPct val="90000"/>
              </a:lnSpc>
            </a:pPr>
            <a:endParaRPr lang="en-US" dirty="0"/>
          </a:p>
          <a:p>
            <a:pPr lvl="1" eaLnBrk="1" hangingPunct="1">
              <a:lnSpc>
                <a:spcPct val="90000"/>
              </a:lnSpc>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42</a:t>
            </a:fld>
            <a:endParaRPr lang="en-US" dirty="0"/>
          </a:p>
        </p:txBody>
      </p:sp>
    </p:spTree>
    <p:extLst>
      <p:ext uri="{BB962C8B-B14F-4D97-AF65-F5344CB8AC3E}">
        <p14:creationId xmlns:p14="http://schemas.microsoft.com/office/powerpoint/2010/main" val="3297274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fld id="{BD858B5C-F246-41CF-992A-2997C2965217}" type="slidenum">
              <a:rPr lang="en-US" sz="1200" i="0">
                <a:latin typeface="Arial" pitchFamily="34" charset="0"/>
              </a:rPr>
              <a:pPr eaLnBrk="1" hangingPunct="1"/>
              <a:t>43</a:t>
            </a:fld>
            <a:endParaRPr lang="en-US" sz="1200" i="0" dirty="0">
              <a:latin typeface="Arial" pitchFamily="34" charset="0"/>
            </a:endParaRPr>
          </a:p>
        </p:txBody>
      </p:sp>
      <p:sp>
        <p:nvSpPr>
          <p:cNvPr id="34819" name="Rectangle 14"/>
          <p:cNvSpPr>
            <a:spLocks noChangeArrowheads="1"/>
          </p:cNvSpPr>
          <p:nvPr/>
        </p:nvSpPr>
        <p:spPr bwMode="auto">
          <a:xfrm>
            <a:off x="962304" y="484679"/>
            <a:ext cx="10348355"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sz="4000" dirty="0"/>
              <a:t>Review: Taxonomy of multiple-access protocols</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4" y="1714500"/>
            <a:ext cx="8453437" cy="1638300"/>
          </a:xfrm>
          <a:prstGeom prst="rect">
            <a:avLst/>
          </a:prstGeom>
          <a:solidFill>
            <a:schemeClr val="bg1"/>
          </a:solidFill>
          <a:ln>
            <a:noFill/>
          </a:ln>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6" y="3352801"/>
            <a:ext cx="7834313" cy="987425"/>
          </a:xfrm>
          <a:prstGeom prst="rect">
            <a:avLst/>
          </a:prstGeom>
          <a:solidFill>
            <a:schemeClr val="bg1"/>
          </a:solidFill>
          <a:ln>
            <a:noFill/>
          </a:ln>
        </p:spPr>
      </p:pic>
      <p:sp>
        <p:nvSpPr>
          <p:cNvPr id="2" name="Rounded Rectangle 1"/>
          <p:cNvSpPr/>
          <p:nvPr/>
        </p:nvSpPr>
        <p:spPr bwMode="auto">
          <a:xfrm>
            <a:off x="17526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4" name="TextBox 3"/>
          <p:cNvSpPr txBox="1"/>
          <p:nvPr/>
        </p:nvSpPr>
        <p:spPr>
          <a:xfrm>
            <a:off x="1604962" y="4902578"/>
            <a:ext cx="4033838" cy="923330"/>
          </a:xfrm>
          <a:prstGeom prst="rect">
            <a:avLst/>
          </a:prstGeom>
          <a:solidFill>
            <a:schemeClr val="bg1"/>
          </a:solidFill>
        </p:spPr>
        <p:txBody>
          <a:bodyPr wrap="square" rtlCol="0">
            <a:spAutoFit/>
          </a:bodyPr>
          <a:lstStyle/>
          <a:p>
            <a:r>
              <a:rPr lang="en-US" dirty="0"/>
              <a:t>Reduce collision,</a:t>
            </a:r>
          </a:p>
          <a:p>
            <a:r>
              <a:rPr lang="en-US" dirty="0"/>
              <a:t>“manage” retransmission </a:t>
            </a:r>
          </a:p>
          <a:p>
            <a:pPr marL="342900" indent="-342900">
              <a:buFont typeface="Arial" panose="020B0604020202020204" pitchFamily="34" charset="0"/>
              <a:buChar char="•"/>
            </a:pPr>
            <a:endParaRPr lang="en-US" dirty="0"/>
          </a:p>
        </p:txBody>
      </p:sp>
      <p:sp>
        <p:nvSpPr>
          <p:cNvPr id="9" name="TextBox 8"/>
          <p:cNvSpPr txBox="1"/>
          <p:nvPr/>
        </p:nvSpPr>
        <p:spPr>
          <a:xfrm>
            <a:off x="6705600" y="5236632"/>
            <a:ext cx="2565256" cy="369332"/>
          </a:xfrm>
          <a:prstGeom prst="rect">
            <a:avLst/>
          </a:prstGeom>
          <a:noFill/>
        </p:spPr>
        <p:txBody>
          <a:bodyPr wrap="square" rtlCol="0">
            <a:spAutoFit/>
          </a:bodyPr>
          <a:lstStyle/>
          <a:p>
            <a:r>
              <a:rPr lang="en-US" dirty="0"/>
              <a:t>Avoid collision</a:t>
            </a:r>
          </a:p>
        </p:txBody>
      </p:sp>
      <p:sp>
        <p:nvSpPr>
          <p:cNvPr id="5" name="Left Brace 4"/>
          <p:cNvSpPr/>
          <p:nvPr/>
        </p:nvSpPr>
        <p:spPr bwMode="auto">
          <a:xfrm rot="16200000">
            <a:off x="7887666" y="4664083"/>
            <a:ext cx="455269" cy="479524"/>
          </a:xfrm>
          <a:prstGeom prst="leftBrace">
            <a:avLst/>
          </a:prstGeom>
          <a:noFill/>
          <a:ln w="9525" cap="flat" cmpd="sng" algn="ctr">
            <a:solidFill>
              <a:schemeClr val="tx1"/>
            </a:solidFill>
            <a:prstDash val="solid"/>
            <a:round/>
            <a:headEnd type="none" w="med" len="med"/>
            <a:tailEnd type="none" w="med" len="med"/>
          </a:ln>
          <a:effectLst/>
          <a:scene3d>
            <a:camera prst="orthographicFront">
              <a:rot lat="0" lon="60000" rev="0"/>
            </a:camera>
            <a:lightRig rig="threePt" dir="t"/>
          </a:scene3d>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3" name="Rounded Rectangle 2"/>
          <p:cNvSpPr/>
          <p:nvPr/>
        </p:nvSpPr>
        <p:spPr bwMode="auto">
          <a:xfrm>
            <a:off x="1879601" y="2133600"/>
            <a:ext cx="204383" cy="479524"/>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Tree>
    <p:extLst>
      <p:ext uri="{BB962C8B-B14F-4D97-AF65-F5344CB8AC3E}">
        <p14:creationId xmlns:p14="http://schemas.microsoft.com/office/powerpoint/2010/main" val="1387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7"/>
                                        </p:tgtEl>
                                        <p:attrNameLst>
                                          <p:attrName>style.visibility</p:attrName>
                                        </p:attrNameLst>
                                      </p:cBhvr>
                                      <p:to>
                                        <p:strVal val="visible"/>
                                      </p:to>
                                    </p:set>
                                    <p:anim calcmode="lin" valueType="num">
                                      <p:cBhvr additive="base">
                                        <p:cTn id="19" dur="500" fill="hold"/>
                                        <p:tgtEl>
                                          <p:spTgt spid="44037"/>
                                        </p:tgtEl>
                                        <p:attrNameLst>
                                          <p:attrName>ppt_x</p:attrName>
                                        </p:attrNameLst>
                                      </p:cBhvr>
                                      <p:tavLst>
                                        <p:tav tm="0">
                                          <p:val>
                                            <p:strVal val="#ppt_x"/>
                                          </p:val>
                                        </p:tav>
                                        <p:tav tm="100000">
                                          <p:val>
                                            <p:strVal val="#ppt_x"/>
                                          </p:val>
                                        </p:tav>
                                      </p:tavLst>
                                    </p:anim>
                                    <p:anim calcmode="lin" valueType="num">
                                      <p:cBhvr additive="base">
                                        <p:cTn id="20"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5"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Random Access Protocols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3902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82682" y="425450"/>
            <a:ext cx="10371117" cy="914400"/>
          </a:xfrm>
        </p:spPr>
        <p:txBody>
          <a:bodyPr/>
          <a:lstStyle/>
          <a:p>
            <a:pPr eaLnBrk="1" hangingPunct="1"/>
            <a:r>
              <a:rPr lang="en-US" dirty="0"/>
              <a:t>Random access medium access control protocols</a:t>
            </a:r>
          </a:p>
        </p:txBody>
      </p:sp>
      <p:sp>
        <p:nvSpPr>
          <p:cNvPr id="13316" name="Rectangle 3"/>
          <p:cNvSpPr>
            <a:spLocks noGrp="1" noChangeArrowheads="1"/>
          </p:cNvSpPr>
          <p:nvPr>
            <p:ph idx="1"/>
          </p:nvPr>
        </p:nvSpPr>
        <p:spPr>
          <a:xfrm>
            <a:off x="1100447" y="1371600"/>
            <a:ext cx="10798628" cy="4953000"/>
          </a:xfrm>
        </p:spPr>
        <p:txBody>
          <a:bodyPr/>
          <a:lstStyle/>
          <a:p>
            <a:pPr eaLnBrk="1" hangingPunct="1"/>
            <a:r>
              <a:rPr lang="en-US" dirty="0">
                <a:latin typeface="+mj-lt"/>
              </a:rPr>
              <a:t>No coordination</a:t>
            </a:r>
          </a:p>
          <a:p>
            <a:pPr eaLnBrk="1" hangingPunct="1"/>
            <a:endParaRPr lang="en-US" dirty="0">
              <a:latin typeface="+mj-lt"/>
            </a:endParaRPr>
          </a:p>
          <a:p>
            <a:pPr eaLnBrk="1" hangingPunct="1"/>
            <a:r>
              <a:rPr lang="en-US" dirty="0">
                <a:latin typeface="+mj-lt"/>
              </a:rPr>
              <a:t>The simplest: ALOHA</a:t>
            </a:r>
          </a:p>
          <a:p>
            <a:pPr lvl="1" eaLnBrk="1" hangingPunct="1">
              <a:lnSpc>
                <a:spcPct val="90000"/>
              </a:lnSpc>
            </a:pPr>
            <a:r>
              <a:rPr lang="en-US" altLang="en-US" dirty="0">
                <a:latin typeface="+mj-lt"/>
              </a:rPr>
              <a:t>When a node needs to send, it does so. </a:t>
            </a:r>
          </a:p>
          <a:p>
            <a:pPr lvl="1" eaLnBrk="1" hangingPunct="1">
              <a:lnSpc>
                <a:spcPct val="90000"/>
              </a:lnSpc>
            </a:pPr>
            <a:r>
              <a:rPr lang="en-US" altLang="en-US" dirty="0">
                <a:latin typeface="+mj-lt"/>
              </a:rPr>
              <a:t>If it hears an acknowledgment within a given duration, transmission is successful </a:t>
            </a:r>
          </a:p>
          <a:p>
            <a:pPr lvl="1" eaLnBrk="1" hangingPunct="1">
              <a:lnSpc>
                <a:spcPct val="90000"/>
              </a:lnSpc>
            </a:pPr>
            <a:r>
              <a:rPr lang="en-US" altLang="en-US" dirty="0">
                <a:latin typeface="+mj-lt"/>
              </a:rPr>
              <a:t>otherwise, it resends after </a:t>
            </a:r>
            <a:r>
              <a:rPr lang="en-US" altLang="en-US" u="sng" dirty="0">
                <a:latin typeface="+mj-lt"/>
              </a:rPr>
              <a:t>waiting a random amount of time</a:t>
            </a:r>
            <a:r>
              <a:rPr lang="en-US" altLang="en-US" dirty="0">
                <a:latin typeface="+mj-lt"/>
              </a:rPr>
              <a:t>. </a:t>
            </a:r>
          </a:p>
          <a:p>
            <a:pPr eaLnBrk="1" hangingPunct="1">
              <a:lnSpc>
                <a:spcPct val="90000"/>
              </a:lnSpc>
            </a:pPr>
            <a:endParaRPr lang="en-US" dirty="0">
              <a:latin typeface="+mj-lt"/>
            </a:endParaRPr>
          </a:p>
          <a:p>
            <a:pPr eaLnBrk="1" hangingPunct="1">
              <a:lnSpc>
                <a:spcPct val="90000"/>
              </a:lnSpc>
            </a:pPr>
            <a:r>
              <a:rPr lang="en-US" dirty="0">
                <a:latin typeface="+mj-lt"/>
              </a:rPr>
              <a:t>Protocol strength</a:t>
            </a:r>
          </a:p>
          <a:p>
            <a:pPr lvl="1" eaLnBrk="1" hangingPunct="1">
              <a:lnSpc>
                <a:spcPct val="90000"/>
              </a:lnSpc>
            </a:pPr>
            <a:r>
              <a:rPr lang="en-US" dirty="0">
                <a:latin typeface="+mj-lt"/>
              </a:rPr>
              <a:t>minimum overhear </a:t>
            </a:r>
          </a:p>
          <a:p>
            <a:pPr lvl="1" eaLnBrk="1" hangingPunct="1">
              <a:lnSpc>
                <a:spcPct val="90000"/>
              </a:lnSpc>
            </a:pPr>
            <a:r>
              <a:rPr lang="en-US" dirty="0">
                <a:latin typeface="+mj-lt"/>
              </a:rPr>
              <a:t>achieves low delay if the load is light</a:t>
            </a:r>
            <a:endParaRPr lang="en-US" altLang="en-US" dirty="0">
              <a:latin typeface="+mj-lt"/>
            </a:endParaRPr>
          </a:p>
          <a:p>
            <a:pPr lvl="1" eaLnBrk="1" hangingPunct="1"/>
            <a:endParaRPr lang="en-US" dirty="0"/>
          </a:p>
          <a:p>
            <a:pPr lvl="1" eaLnBrk="1" hangingPunct="1"/>
            <a:endParaRPr lang="en-US" dirty="0"/>
          </a:p>
          <a:p>
            <a:pPr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4AB6-B35B-41DC-A853-B7917C3758A2}"/>
              </a:ext>
            </a:extLst>
          </p:cNvPr>
          <p:cNvSpPr>
            <a:spLocks noGrp="1"/>
          </p:cNvSpPr>
          <p:nvPr>
            <p:ph type="title"/>
          </p:nvPr>
        </p:nvSpPr>
        <p:spPr/>
        <p:txBody>
          <a:bodyPr/>
          <a:lstStyle/>
          <a:p>
            <a:r>
              <a:rPr lang="en-US" dirty="0"/>
              <a:t>ALOHA</a:t>
            </a:r>
          </a:p>
        </p:txBody>
      </p:sp>
      <p:sp>
        <p:nvSpPr>
          <p:cNvPr id="3" name="Content Placeholder 2">
            <a:extLst>
              <a:ext uri="{FF2B5EF4-FFF2-40B4-BE49-F238E27FC236}">
                <a16:creationId xmlns:a16="http://schemas.microsoft.com/office/drawing/2014/main" id="{64B6421F-2F5C-48F0-BA55-13C5EFD01E4E}"/>
              </a:ext>
            </a:extLst>
          </p:cNvPr>
          <p:cNvSpPr>
            <a:spLocks noGrp="1"/>
          </p:cNvSpPr>
          <p:nvPr>
            <p:ph idx="1"/>
          </p:nvPr>
        </p:nvSpPr>
        <p:spPr>
          <a:xfrm>
            <a:off x="838200" y="1763917"/>
            <a:ext cx="10515600" cy="4351338"/>
          </a:xfrm>
        </p:spPr>
        <p:txBody>
          <a:bodyPr>
            <a:normAutofit lnSpcReduction="10000"/>
          </a:bodyPr>
          <a:lstStyle/>
          <a:p>
            <a:r>
              <a:rPr lang="en-US" dirty="0" err="1">
                <a:latin typeface="+mj-lt"/>
              </a:rPr>
              <a:t>ALOHAnet</a:t>
            </a:r>
            <a:r>
              <a:rPr lang="en-US" dirty="0">
                <a:latin typeface="+mj-lt"/>
              </a:rPr>
              <a:t> (1971)</a:t>
            </a:r>
          </a:p>
          <a:p>
            <a:pPr lvl="1"/>
            <a:r>
              <a:rPr lang="en-US" dirty="0">
                <a:latin typeface="+mj-lt"/>
              </a:rPr>
              <a:t>University of Hawaii – Norman Abramson</a:t>
            </a:r>
          </a:p>
          <a:p>
            <a:pPr lvl="1"/>
            <a:r>
              <a:rPr lang="en-US" dirty="0">
                <a:latin typeface="+mj-lt"/>
              </a:rPr>
              <a:t>First demonstration of wireless packet network</a:t>
            </a:r>
          </a:p>
          <a:p>
            <a:pPr lvl="1"/>
            <a:endParaRPr lang="en-US" dirty="0">
              <a:latin typeface="+mj-lt"/>
            </a:endParaRPr>
          </a:p>
          <a:p>
            <a:r>
              <a:rPr lang="en-US" dirty="0">
                <a:latin typeface="+mj-lt"/>
              </a:rPr>
              <a:t>Rules</a:t>
            </a:r>
          </a:p>
          <a:p>
            <a:pPr marL="914400" lvl="1" indent="-457200">
              <a:buFont typeface="+mj-lt"/>
              <a:buAutoNum type="arabicPeriod"/>
            </a:pPr>
            <a:r>
              <a:rPr lang="en-US" dirty="0">
                <a:latin typeface="+mj-lt"/>
              </a:rPr>
              <a:t>If you have data to send, send it</a:t>
            </a:r>
          </a:p>
          <a:p>
            <a:pPr marL="457200" lvl="1" indent="0">
              <a:buNone/>
            </a:pPr>
            <a:endParaRPr lang="en-US" dirty="0">
              <a:latin typeface="+mj-lt"/>
            </a:endParaRPr>
          </a:p>
          <a:p>
            <a:r>
              <a:rPr lang="en-US" dirty="0">
                <a:latin typeface="+mj-lt"/>
              </a:rPr>
              <a:t>Two (or more) simultaneous transmissions will collide and be lost</a:t>
            </a:r>
          </a:p>
          <a:p>
            <a:pPr lvl="1"/>
            <a:r>
              <a:rPr lang="en-US" dirty="0">
                <a:latin typeface="+mj-lt"/>
              </a:rPr>
              <a:t>Wait a duration of time for an acknowledgement</a:t>
            </a:r>
          </a:p>
          <a:p>
            <a:pPr lvl="1"/>
            <a:r>
              <a:rPr lang="en-US" dirty="0">
                <a:latin typeface="+mj-lt"/>
              </a:rPr>
              <a:t>If transmission was lost, try sending again “later”</a:t>
            </a:r>
          </a:p>
          <a:p>
            <a:pPr lvl="2"/>
            <a:r>
              <a:rPr lang="en-US" dirty="0">
                <a:latin typeface="+mj-lt"/>
              </a:rPr>
              <a:t>Want some kind of exponential </a:t>
            </a:r>
            <a:r>
              <a:rPr lang="en-US" dirty="0" err="1">
                <a:latin typeface="+mj-lt"/>
              </a:rPr>
              <a:t>backoff</a:t>
            </a:r>
            <a:r>
              <a:rPr lang="en-US" dirty="0">
                <a:latin typeface="+mj-lt"/>
              </a:rPr>
              <a:t> scheme here</a:t>
            </a:r>
          </a:p>
        </p:txBody>
      </p:sp>
      <p:sp>
        <p:nvSpPr>
          <p:cNvPr id="4" name="Slide Number Placeholder 3">
            <a:extLst>
              <a:ext uri="{FF2B5EF4-FFF2-40B4-BE49-F238E27FC236}">
                <a16:creationId xmlns:a16="http://schemas.microsoft.com/office/drawing/2014/main" id="{C39015BE-E7EC-4932-BD6A-01DE833BC1D5}"/>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220870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E443-E774-4F5C-860F-5622A831A0D1}"/>
              </a:ext>
            </a:extLst>
          </p:cNvPr>
          <p:cNvSpPr>
            <a:spLocks noGrp="1"/>
          </p:cNvSpPr>
          <p:nvPr>
            <p:ph type="title"/>
          </p:nvPr>
        </p:nvSpPr>
        <p:spPr/>
        <p:txBody>
          <a:bodyPr/>
          <a:lstStyle/>
          <a:p>
            <a:r>
              <a:rPr lang="en-US" dirty="0"/>
              <a:t>Packet collisions</a:t>
            </a:r>
          </a:p>
        </p:txBody>
      </p:sp>
      <p:sp>
        <p:nvSpPr>
          <p:cNvPr id="3" name="Content Placeholder 2">
            <a:extLst>
              <a:ext uri="{FF2B5EF4-FFF2-40B4-BE49-F238E27FC236}">
                <a16:creationId xmlns:a16="http://schemas.microsoft.com/office/drawing/2014/main" id="{3F19D2E8-1844-4885-92FE-7429456521AF}"/>
              </a:ext>
            </a:extLst>
          </p:cNvPr>
          <p:cNvSpPr>
            <a:spLocks noGrp="1"/>
          </p:cNvSpPr>
          <p:nvPr>
            <p:ph idx="1"/>
          </p:nvPr>
        </p:nvSpPr>
        <p:spPr>
          <a:xfrm>
            <a:off x="838200" y="1355722"/>
            <a:ext cx="10515600" cy="4351338"/>
          </a:xfrm>
        </p:spPr>
        <p:txBody>
          <a:bodyPr/>
          <a:lstStyle/>
          <a:p>
            <a:r>
              <a:rPr lang="en-US" dirty="0">
                <a:latin typeface="+mj-lt"/>
              </a:rPr>
              <a:t>Each packet transmission has a window of vulnerability</a:t>
            </a:r>
          </a:p>
          <a:p>
            <a:pPr lvl="1"/>
            <a:r>
              <a:rPr lang="en-US" dirty="0">
                <a:latin typeface="+mj-lt"/>
              </a:rPr>
              <a:t>Twice the on-air duration of a packet</a:t>
            </a:r>
          </a:p>
          <a:p>
            <a:pPr lvl="1"/>
            <a:r>
              <a:rPr lang="en-US" dirty="0">
                <a:latin typeface="+mj-lt"/>
              </a:rPr>
              <a:t>Transmissions during the packet are bad</a:t>
            </a:r>
          </a:p>
          <a:p>
            <a:pPr lvl="1"/>
            <a:endParaRPr lang="en-US" dirty="0">
              <a:latin typeface="+mj-lt"/>
            </a:endParaRPr>
          </a:p>
          <a:p>
            <a:pPr lvl="1"/>
            <a:endParaRPr lang="en-US" dirty="0">
              <a:latin typeface="+mj-lt"/>
            </a:endParaRPr>
          </a:p>
          <a:p>
            <a:pPr marL="457200" lvl="1" indent="0">
              <a:buNone/>
            </a:pPr>
            <a:endParaRPr lang="en-US" dirty="0">
              <a:latin typeface="+mj-lt"/>
            </a:endParaRPr>
          </a:p>
          <a:p>
            <a:pPr marL="457200" lvl="1" indent="0">
              <a:buNone/>
            </a:pPr>
            <a:r>
              <a:rPr lang="en-US" sz="3200" dirty="0">
                <a:latin typeface="+mj-lt"/>
              </a:rPr>
              <a:t> </a:t>
            </a:r>
            <a:endParaRPr lang="en-US" dirty="0">
              <a:latin typeface="+mj-lt"/>
            </a:endParaRPr>
          </a:p>
          <a:p>
            <a:pPr lvl="1"/>
            <a:r>
              <a:rPr lang="en-US" dirty="0">
                <a:latin typeface="+mj-lt"/>
              </a:rPr>
              <a:t>Transmissions before packet can also be bad</a:t>
            </a:r>
          </a:p>
        </p:txBody>
      </p:sp>
      <p:sp>
        <p:nvSpPr>
          <p:cNvPr id="4" name="Slide Number Placeholder 3">
            <a:extLst>
              <a:ext uri="{FF2B5EF4-FFF2-40B4-BE49-F238E27FC236}">
                <a16:creationId xmlns:a16="http://schemas.microsoft.com/office/drawing/2014/main" id="{368C42B8-A485-4399-9F17-2B66639E7F7D}"/>
              </a:ext>
            </a:extLst>
          </p:cNvPr>
          <p:cNvSpPr>
            <a:spLocks noGrp="1"/>
          </p:cNvSpPr>
          <p:nvPr>
            <p:ph type="sldNum" sz="quarter" idx="12"/>
          </p:nvPr>
        </p:nvSpPr>
        <p:spPr/>
        <p:txBody>
          <a:bodyPr/>
          <a:lstStyle/>
          <a:p>
            <a:fld id="{0778C724-3839-4D76-A707-B4C23905D055}" type="slidenum">
              <a:rPr lang="en-US" smtClean="0"/>
              <a:t>47</a:t>
            </a:fld>
            <a:endParaRPr lang="en-US"/>
          </a:p>
        </p:txBody>
      </p:sp>
      <p:sp>
        <p:nvSpPr>
          <p:cNvPr id="5" name="Rectangle 4">
            <a:extLst>
              <a:ext uri="{FF2B5EF4-FFF2-40B4-BE49-F238E27FC236}">
                <a16:creationId xmlns:a16="http://schemas.microsoft.com/office/drawing/2014/main" id="{CE63D2AB-EB7E-49CF-8111-B7628F4EB8EA}"/>
              </a:ext>
            </a:extLst>
          </p:cNvPr>
          <p:cNvSpPr/>
          <p:nvPr/>
        </p:nvSpPr>
        <p:spPr>
          <a:xfrm>
            <a:off x="5219699" y="2617786"/>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20CC84-9663-4603-A1A7-6E5F85EBA07F}"/>
              </a:ext>
            </a:extLst>
          </p:cNvPr>
          <p:cNvSpPr/>
          <p:nvPr/>
        </p:nvSpPr>
        <p:spPr>
          <a:xfrm>
            <a:off x="5219699" y="4808539"/>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077F67-EC99-442D-9418-3872083EABB9}"/>
              </a:ext>
            </a:extLst>
          </p:cNvPr>
          <p:cNvSpPr/>
          <p:nvPr/>
        </p:nvSpPr>
        <p:spPr>
          <a:xfrm>
            <a:off x="3848099" y="5702302"/>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0FA4E30E-6549-415F-982E-2E65F7332449}"/>
              </a:ext>
            </a:extLst>
          </p:cNvPr>
          <p:cNvSpPr/>
          <p:nvPr/>
        </p:nvSpPr>
        <p:spPr>
          <a:xfrm rot="5400000">
            <a:off x="6419849" y="1771651"/>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98C1C6A1-26B1-4F41-B171-CDD9F72D8E3C}"/>
              </a:ext>
            </a:extLst>
          </p:cNvPr>
          <p:cNvSpPr/>
          <p:nvPr/>
        </p:nvSpPr>
        <p:spPr>
          <a:xfrm rot="5400000">
            <a:off x="3676649" y="3959228"/>
            <a:ext cx="3429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D9893B7-8F2D-4572-8B7D-129978A68F9A}"/>
              </a:ext>
            </a:extLst>
          </p:cNvPr>
          <p:cNvSpPr/>
          <p:nvPr/>
        </p:nvSpPr>
        <p:spPr>
          <a:xfrm>
            <a:off x="6591299" y="3511549"/>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8282-EA55-4418-A140-A1B8DB07B2F4}"/>
              </a:ext>
            </a:extLst>
          </p:cNvPr>
          <p:cNvSpPr>
            <a:spLocks noGrp="1"/>
          </p:cNvSpPr>
          <p:nvPr>
            <p:ph type="title"/>
          </p:nvPr>
        </p:nvSpPr>
        <p:spPr>
          <a:xfrm>
            <a:off x="838200" y="275368"/>
            <a:ext cx="10515600" cy="1325563"/>
          </a:xfrm>
        </p:spPr>
        <p:txBody>
          <a:bodyPr/>
          <a:lstStyle/>
          <a:p>
            <a:r>
              <a:rPr lang="en-US" dirty="0"/>
              <a:t>Slotted ALOHA</a:t>
            </a:r>
          </a:p>
        </p:txBody>
      </p:sp>
      <p:sp>
        <p:nvSpPr>
          <p:cNvPr id="3" name="Content Placeholder 2">
            <a:extLst>
              <a:ext uri="{FF2B5EF4-FFF2-40B4-BE49-F238E27FC236}">
                <a16:creationId xmlns:a16="http://schemas.microsoft.com/office/drawing/2014/main" id="{17E6D3A4-1367-4A02-8C2E-5369A456C38F}"/>
              </a:ext>
            </a:extLst>
          </p:cNvPr>
          <p:cNvSpPr>
            <a:spLocks noGrp="1"/>
          </p:cNvSpPr>
          <p:nvPr>
            <p:ph idx="1"/>
          </p:nvPr>
        </p:nvSpPr>
        <p:spPr>
          <a:xfrm>
            <a:off x="838200" y="1263651"/>
            <a:ext cx="10515600" cy="4351338"/>
          </a:xfrm>
        </p:spPr>
        <p:txBody>
          <a:bodyPr/>
          <a:lstStyle/>
          <a:p>
            <a:r>
              <a:rPr lang="en-US" dirty="0">
                <a:latin typeface="+mj-lt"/>
              </a:rPr>
              <a:t>Split time into synchronized “slots”</a:t>
            </a:r>
          </a:p>
          <a:p>
            <a:r>
              <a:rPr lang="en-US" dirty="0">
                <a:latin typeface="+mj-lt"/>
              </a:rPr>
              <a:t>Any device can transmit whenever it has data</a:t>
            </a:r>
          </a:p>
          <a:p>
            <a:pPr lvl="1"/>
            <a:r>
              <a:rPr lang="en-US" dirty="0">
                <a:latin typeface="+mj-lt"/>
              </a:rPr>
              <a:t>But it must transmit at the start of a slot</a:t>
            </a:r>
          </a:p>
          <a:p>
            <a:pPr lvl="1"/>
            <a:r>
              <a:rPr lang="en-US" dirty="0">
                <a:latin typeface="+mj-lt"/>
              </a:rPr>
              <a:t>And its transmission cannot be longer than a slot</a:t>
            </a:r>
          </a:p>
          <a:p>
            <a:pPr lvl="1"/>
            <a:r>
              <a:rPr lang="en-US" dirty="0">
                <a:latin typeface="+mj-lt"/>
              </a:rPr>
              <a:t>Removes half of the possibilities for collisions!</a:t>
            </a:r>
          </a:p>
          <a:p>
            <a:pPr lvl="2"/>
            <a:r>
              <a:rPr lang="en-US" dirty="0">
                <a:latin typeface="+mj-lt"/>
              </a:rPr>
              <a:t>At the cost of some synchronization method</a:t>
            </a:r>
          </a:p>
        </p:txBody>
      </p:sp>
      <p:sp>
        <p:nvSpPr>
          <p:cNvPr id="4" name="Slide Number Placeholder 3">
            <a:extLst>
              <a:ext uri="{FF2B5EF4-FFF2-40B4-BE49-F238E27FC236}">
                <a16:creationId xmlns:a16="http://schemas.microsoft.com/office/drawing/2014/main" id="{203BEEA4-8F8E-45C3-81BB-F15D7413DC6F}"/>
              </a:ext>
            </a:extLst>
          </p:cNvPr>
          <p:cNvSpPr>
            <a:spLocks noGrp="1"/>
          </p:cNvSpPr>
          <p:nvPr>
            <p:ph type="sldNum" sz="quarter" idx="12"/>
          </p:nvPr>
        </p:nvSpPr>
        <p:spPr/>
        <p:txBody>
          <a:bodyPr/>
          <a:lstStyle/>
          <a:p>
            <a:fld id="{0778C724-3839-4D76-A707-B4C23905D055}" type="slidenum">
              <a:rPr lang="en-US" smtClean="0"/>
              <a:t>48</a:t>
            </a:fld>
            <a:endParaRPr lang="en-US"/>
          </a:p>
        </p:txBody>
      </p:sp>
      <p:sp>
        <p:nvSpPr>
          <p:cNvPr id="5" name="Rectangle 4">
            <a:extLst>
              <a:ext uri="{FF2B5EF4-FFF2-40B4-BE49-F238E27FC236}">
                <a16:creationId xmlns:a16="http://schemas.microsoft.com/office/drawing/2014/main" id="{9BDC1864-244A-43F6-BD08-E5EB788CCFE8}"/>
              </a:ext>
            </a:extLst>
          </p:cNvPr>
          <p:cNvSpPr/>
          <p:nvPr/>
        </p:nvSpPr>
        <p:spPr>
          <a:xfrm>
            <a:off x="1104899" y="44037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7B9726-FFC7-4619-A247-845A089D591C}"/>
              </a:ext>
            </a:extLst>
          </p:cNvPr>
          <p:cNvSpPr/>
          <p:nvPr/>
        </p:nvSpPr>
        <p:spPr>
          <a:xfrm>
            <a:off x="4076699" y="5241928"/>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449CED-C034-4778-9369-B3814F749845}"/>
              </a:ext>
            </a:extLst>
          </p:cNvPr>
          <p:cNvSpPr/>
          <p:nvPr/>
        </p:nvSpPr>
        <p:spPr>
          <a:xfrm>
            <a:off x="7073899" y="5257800"/>
            <a:ext cx="2743200"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06C5F0-FD2C-4929-9441-9DCD99789BF5}"/>
              </a:ext>
            </a:extLst>
          </p:cNvPr>
          <p:cNvSpPr/>
          <p:nvPr/>
        </p:nvSpPr>
        <p:spPr>
          <a:xfrm>
            <a:off x="7073899" y="4416428"/>
            <a:ext cx="2743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3C6357-48D9-4462-A48A-24C1893CAC37}"/>
              </a:ext>
            </a:extLst>
          </p:cNvPr>
          <p:cNvCxnSpPr/>
          <p:nvPr/>
        </p:nvCxnSpPr>
        <p:spPr>
          <a:xfrm>
            <a:off x="39751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5A9E0F-B4FD-4B1B-9EC4-7D4D4BC4A8EE}"/>
              </a:ext>
            </a:extLst>
          </p:cNvPr>
          <p:cNvCxnSpPr/>
          <p:nvPr/>
        </p:nvCxnSpPr>
        <p:spPr>
          <a:xfrm>
            <a:off x="6934200" y="3848100"/>
            <a:ext cx="0" cy="25082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9EB329-6DFB-4654-A6E4-9AE71CF53E1F}"/>
              </a:ext>
            </a:extLst>
          </p:cNvPr>
          <p:cNvCxnSpPr>
            <a:cxnSpLocks/>
          </p:cNvCxnSpPr>
          <p:nvPr/>
        </p:nvCxnSpPr>
        <p:spPr>
          <a:xfrm>
            <a:off x="1346200" y="6191250"/>
            <a:ext cx="1600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F78760-E177-480E-AB97-9F5BCD1E095D}"/>
              </a:ext>
            </a:extLst>
          </p:cNvPr>
          <p:cNvSpPr txBox="1"/>
          <p:nvPr/>
        </p:nvSpPr>
        <p:spPr>
          <a:xfrm>
            <a:off x="1346200" y="5720060"/>
            <a:ext cx="1308090" cy="461665"/>
          </a:xfrm>
          <a:prstGeom prst="rect">
            <a:avLst/>
          </a:prstGeom>
          <a:noFill/>
        </p:spPr>
        <p:txBody>
          <a:bodyPr wrap="square" rtlCol="0">
            <a:spAutoFit/>
          </a:bodyPr>
          <a:lstStyle/>
          <a:p>
            <a:r>
              <a:rPr lang="en-US" sz="2400" dirty="0"/>
              <a:t>time</a:t>
            </a:r>
          </a:p>
        </p:txBody>
      </p:sp>
    </p:spTree>
    <p:extLst>
      <p:ext uri="{BB962C8B-B14F-4D97-AF65-F5344CB8AC3E}">
        <p14:creationId xmlns:p14="http://schemas.microsoft.com/office/powerpoint/2010/main" val="34534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320B-D302-44BC-B383-DD36CC59A4EB}"/>
              </a:ext>
            </a:extLst>
          </p:cNvPr>
          <p:cNvSpPr>
            <a:spLocks noGrp="1"/>
          </p:cNvSpPr>
          <p:nvPr>
            <p:ph type="title"/>
          </p:nvPr>
        </p:nvSpPr>
        <p:spPr>
          <a:xfrm>
            <a:off x="697352" y="81072"/>
            <a:ext cx="10515600" cy="1325563"/>
          </a:xfrm>
        </p:spPr>
        <p:txBody>
          <a:bodyPr/>
          <a:lstStyle/>
          <a:p>
            <a:r>
              <a:rPr lang="en-US" dirty="0"/>
              <a:t>ALOHA throughput</a:t>
            </a:r>
          </a:p>
        </p:txBody>
      </p:sp>
      <p:sp>
        <p:nvSpPr>
          <p:cNvPr id="3" name="Content Placeholder 2">
            <a:extLst>
              <a:ext uri="{FF2B5EF4-FFF2-40B4-BE49-F238E27FC236}">
                <a16:creationId xmlns:a16="http://schemas.microsoft.com/office/drawing/2014/main" id="{1D49073B-E265-476D-953F-0C4B2EC9EDB6}"/>
              </a:ext>
            </a:extLst>
          </p:cNvPr>
          <p:cNvSpPr>
            <a:spLocks noGrp="1"/>
          </p:cNvSpPr>
          <p:nvPr>
            <p:ph idx="1"/>
          </p:nvPr>
        </p:nvSpPr>
        <p:spPr>
          <a:xfrm>
            <a:off x="607595" y="1143000"/>
            <a:ext cx="4688305" cy="5029200"/>
          </a:xfrm>
        </p:spPr>
        <p:txBody>
          <a:bodyPr>
            <a:normAutofit/>
          </a:bodyPr>
          <a:lstStyle/>
          <a:p>
            <a:r>
              <a:rPr lang="en-US" dirty="0">
                <a:latin typeface="+mj-lt"/>
              </a:rPr>
              <a:t>It can be shown that traffic maxes out at</a:t>
            </a:r>
          </a:p>
          <a:p>
            <a:pPr lvl="1"/>
            <a:r>
              <a:rPr lang="en-US" sz="2800" dirty="0">
                <a:latin typeface="+mj-lt"/>
              </a:rPr>
              <a:t>ALOHA: 18.4%</a:t>
            </a:r>
          </a:p>
          <a:p>
            <a:pPr lvl="1"/>
            <a:r>
              <a:rPr lang="en-US" sz="2800" dirty="0">
                <a:latin typeface="+mj-lt"/>
              </a:rPr>
              <a:t>Slotted ALOHA: 36.8%</a:t>
            </a:r>
          </a:p>
          <a:p>
            <a:pPr lvl="1"/>
            <a:endParaRPr lang="en-US" sz="2800" dirty="0">
              <a:latin typeface="+mj-lt"/>
            </a:endParaRPr>
          </a:p>
          <a:p>
            <a:r>
              <a:rPr lang="en-US" dirty="0">
                <a:latin typeface="+mj-lt"/>
              </a:rPr>
              <a:t>Assuming Poisson distribution of transmission attempts</a:t>
            </a:r>
          </a:p>
          <a:p>
            <a:endParaRPr lang="en-US" dirty="0">
              <a:latin typeface="+mj-lt"/>
            </a:endParaRPr>
          </a:p>
          <a:p>
            <a:r>
              <a:rPr lang="en-US" dirty="0">
                <a:latin typeface="+mj-lt"/>
              </a:rPr>
              <a:t>Slotted throughput is double because the “before” collisions can no longer occur</a:t>
            </a:r>
          </a:p>
        </p:txBody>
      </p:sp>
      <p:sp>
        <p:nvSpPr>
          <p:cNvPr id="4" name="Slide Number Placeholder 3">
            <a:extLst>
              <a:ext uri="{FF2B5EF4-FFF2-40B4-BE49-F238E27FC236}">
                <a16:creationId xmlns:a16="http://schemas.microsoft.com/office/drawing/2014/main" id="{0131CA0B-40E2-4CDC-88DE-206DA4606007}"/>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1026" name="Picture 2" descr="Throughput vs. Traffic Load of Pure Aloha and Slotted Aloha.">
            <a:extLst>
              <a:ext uri="{FF2B5EF4-FFF2-40B4-BE49-F238E27FC236}">
                <a16:creationId xmlns:a16="http://schemas.microsoft.com/office/drawing/2014/main" id="{31652012-34E6-424E-AD94-A76BF419B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18" y="1739041"/>
            <a:ext cx="5621382" cy="43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9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t>Review: last few lecture’s topics </a:t>
            </a:r>
          </a:p>
          <a:p>
            <a:pPr marL="514350" indent="-514350">
              <a:buAutoNum type="arabicPeriod"/>
            </a:pPr>
            <a:r>
              <a:rPr lang="en-US" dirty="0">
                <a:latin typeface="+mj-lt"/>
              </a:rPr>
              <a:t>Communication layers</a:t>
            </a:r>
          </a:p>
          <a:p>
            <a:pPr marL="514350" indent="-514350">
              <a:buAutoNum type="arabicPeriod"/>
            </a:pPr>
            <a:r>
              <a:rPr lang="en-US" dirty="0">
                <a:latin typeface="+mj-lt"/>
              </a:rPr>
              <a:t>Medium access control</a:t>
            </a:r>
          </a:p>
          <a:p>
            <a:pPr marL="514350" indent="-514350">
              <a:buAutoNum type="arabicPeriod"/>
            </a:pPr>
            <a:r>
              <a:rPr lang="en-US" dirty="0">
                <a:latin typeface="+mj-lt"/>
              </a:rPr>
              <a:t>Random access protocol</a:t>
            </a:r>
          </a:p>
          <a:p>
            <a:pPr marL="514350" indent="-514350">
              <a:buAutoNum type="arabicPeriod"/>
            </a:pPr>
            <a:r>
              <a:rPr lang="en-US" dirty="0">
                <a:latin typeface="+mj-lt"/>
              </a:rPr>
              <a:t>Controlled access control</a:t>
            </a:r>
          </a:p>
          <a:p>
            <a:pPr marL="514350" indent="-514350">
              <a:buAutoNum type="arabicPeriod"/>
            </a:pPr>
            <a:r>
              <a:rPr lang="en-US" dirty="0">
                <a:latin typeface="+mj-lt"/>
              </a:rPr>
              <a:t>Channelization protocol</a:t>
            </a:r>
          </a:p>
          <a:p>
            <a:pPr marL="514350" indent="-514350">
              <a:buAutoNum type="arabicPeriod"/>
            </a:pPr>
            <a:r>
              <a:rPr lang="en-US" dirty="0">
                <a:latin typeface="+mj-lt"/>
              </a:rPr>
              <a:t>Spreading and coding</a:t>
            </a:r>
          </a:p>
          <a:p>
            <a:pPr marL="514350" indent="-514350">
              <a:buAutoNum type="arabicPeriod"/>
            </a:pPr>
            <a:r>
              <a:rPr lang="en-US" dirty="0">
                <a:latin typeface="+mj-lt"/>
              </a:rPr>
              <a:t>Case Study: </a:t>
            </a:r>
            <a:r>
              <a:rPr lang="en-US" dirty="0" err="1">
                <a:latin typeface="+mj-lt"/>
              </a:rPr>
              <a:t>LoRea</a:t>
            </a: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1695623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35908" y="476003"/>
            <a:ext cx="10922544" cy="1143000"/>
          </a:xfrm>
        </p:spPr>
        <p:txBody>
          <a:bodyPr/>
          <a:lstStyle/>
          <a:p>
            <a:pPr eaLnBrk="1" hangingPunct="1"/>
            <a:r>
              <a:rPr lang="en-US" dirty="0"/>
              <a:t>Carrier Sense Multiple Access</a:t>
            </a:r>
          </a:p>
        </p:txBody>
      </p:sp>
      <p:sp>
        <p:nvSpPr>
          <p:cNvPr id="17412" name="Rectangle 3"/>
          <p:cNvSpPr>
            <a:spLocks noGrp="1" noChangeArrowheads="1"/>
          </p:cNvSpPr>
          <p:nvPr>
            <p:ph idx="1"/>
          </p:nvPr>
        </p:nvSpPr>
        <p:spPr>
          <a:xfrm>
            <a:off x="1035908" y="1764475"/>
            <a:ext cx="10922544" cy="4861956"/>
          </a:xfrm>
        </p:spPr>
        <p:txBody>
          <a:bodyPr>
            <a:normAutofit/>
          </a:bodyPr>
          <a:lstStyle/>
          <a:p>
            <a:pPr eaLnBrk="1" hangingPunct="1"/>
            <a:r>
              <a:rPr lang="en-US" dirty="0">
                <a:latin typeface="+mj-lt"/>
              </a:rPr>
              <a:t>Carrier Sense Multiple Access:</a:t>
            </a:r>
          </a:p>
          <a:p>
            <a:pPr lvl="1" eaLnBrk="1" hangingPunct="1"/>
            <a:r>
              <a:rPr lang="en-US" dirty="0">
                <a:latin typeface="+mj-lt"/>
              </a:rPr>
              <a:t>sense carrier </a:t>
            </a:r>
          </a:p>
          <a:p>
            <a:pPr lvl="1" eaLnBrk="1" hangingPunct="1"/>
            <a:r>
              <a:rPr lang="en-US" dirty="0">
                <a:latin typeface="+mj-lt"/>
              </a:rPr>
              <a:t>If idle, </a:t>
            </a:r>
          </a:p>
          <a:p>
            <a:pPr lvl="2" eaLnBrk="1" hangingPunct="1"/>
            <a:r>
              <a:rPr lang="en-US" sz="2400" dirty="0">
                <a:latin typeface="+mj-lt"/>
              </a:rPr>
              <a:t>send</a:t>
            </a:r>
          </a:p>
          <a:p>
            <a:pPr lvl="2" eaLnBrk="1" hangingPunct="1"/>
            <a:r>
              <a:rPr lang="en-US" sz="2400" dirty="0">
                <a:latin typeface="+mj-lt"/>
              </a:rPr>
              <a:t>wait for </a:t>
            </a:r>
            <a:r>
              <a:rPr lang="en-US" sz="2400" dirty="0" err="1">
                <a:latin typeface="+mj-lt"/>
              </a:rPr>
              <a:t>ack</a:t>
            </a:r>
            <a:endParaRPr lang="en-US" sz="2400" dirty="0">
              <a:latin typeface="+mj-lt"/>
            </a:endParaRPr>
          </a:p>
          <a:p>
            <a:pPr lvl="2" eaLnBrk="1" hangingPunct="1"/>
            <a:r>
              <a:rPr lang="en-US" sz="2400" dirty="0">
                <a:latin typeface="+mj-lt"/>
              </a:rPr>
              <a:t>If there isn’t one, assume there was a collision, retransmit</a:t>
            </a:r>
          </a:p>
          <a:p>
            <a:pPr eaLnBrk="1" hangingPunct="1"/>
            <a:endParaRPr lang="en-US" dirty="0">
              <a:latin typeface="+mj-lt"/>
            </a:endParaRPr>
          </a:p>
          <a:p>
            <a:pPr eaLnBrk="1" hangingPunct="1"/>
            <a:endParaRPr lang="en-US" dirty="0">
              <a:latin typeface="+mj-lt"/>
            </a:endParaRPr>
          </a:p>
          <a:p>
            <a:pPr eaLnBrk="1" hangingPunct="1"/>
            <a:r>
              <a:rPr lang="en-US" dirty="0">
                <a:latin typeface="+mj-lt"/>
              </a:rPr>
              <a:t>Should we transmit </a:t>
            </a:r>
            <a:r>
              <a:rPr lang="en-US" u="sng" dirty="0">
                <a:latin typeface="+mj-lt"/>
              </a:rPr>
              <a:t>immediately</a:t>
            </a:r>
            <a:r>
              <a:rPr lang="en-US" dirty="0">
                <a:latin typeface="+mj-lt"/>
              </a:rPr>
              <a:t> once channel is idle?</a:t>
            </a:r>
          </a:p>
        </p:txBody>
      </p:sp>
      <p:sp>
        <p:nvSpPr>
          <p:cNvPr id="2" name="Slide Number Placeholder 1"/>
          <p:cNvSpPr>
            <a:spLocks noGrp="1"/>
          </p:cNvSpPr>
          <p:nvPr>
            <p:ph type="sldNum" sz="quarter" idx="12"/>
          </p:nvPr>
        </p:nvSpPr>
        <p:spPr/>
        <p:txBody>
          <a:bodyPr/>
          <a:lstStyle/>
          <a:p>
            <a:fld id="{69E57DC2-970A-4B3E-BB1C-7A09969E49DF}"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p:txBody>
          <a:bodyPr/>
          <a:lstStyle/>
          <a:p>
            <a:r>
              <a:rPr lang="en-US" dirty="0"/>
              <a:t>CSMA/CD – CSMA with Collision Detection</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p:txBody>
          <a:bodyPr/>
          <a:lstStyle/>
          <a:p>
            <a:r>
              <a:rPr lang="en-US" dirty="0">
                <a:latin typeface="+mj-lt"/>
              </a:rPr>
              <a:t>Detect collisions during your own transmission</a:t>
            </a:r>
          </a:p>
          <a:p>
            <a:pPr lvl="1"/>
            <a:r>
              <a:rPr lang="en-US" dirty="0">
                <a:latin typeface="+mj-lt"/>
              </a:rPr>
              <a:t>Works great on wired mediums (Ethernet, I2C)</a:t>
            </a:r>
          </a:p>
          <a:p>
            <a:pPr lvl="1"/>
            <a:endParaRPr lang="en-US" dirty="0">
              <a:latin typeface="+mj-lt"/>
            </a:endParaRPr>
          </a:p>
          <a:p>
            <a:r>
              <a:rPr lang="en-US" dirty="0">
                <a:latin typeface="+mj-lt"/>
              </a:rPr>
              <a:t>Somewhere between challenging and impossible for wireless</a:t>
            </a:r>
          </a:p>
          <a:p>
            <a:pPr lvl="1"/>
            <a:r>
              <a:rPr lang="en-US" dirty="0">
                <a:latin typeface="+mj-lt"/>
              </a:rPr>
              <a:t>Transmit and receive are usually the same antenna</a:t>
            </a:r>
          </a:p>
          <a:p>
            <a:pPr lvl="1"/>
            <a:r>
              <a:rPr lang="en-US" dirty="0">
                <a:latin typeface="+mj-lt"/>
              </a:rPr>
              <a:t>Receiving while transmitting would be drowned out by transmission</a:t>
            </a:r>
          </a:p>
          <a:p>
            <a:pPr lvl="2"/>
            <a:r>
              <a:rPr lang="en-US" dirty="0">
                <a:latin typeface="+mj-lt"/>
              </a:rPr>
              <a:t>Remember: TX at 8 dBm and RX at -95 dBm</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346573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38200" y="365125"/>
            <a:ext cx="10906496" cy="1325563"/>
          </a:xfrm>
        </p:spPr>
        <p:txBody>
          <a:bodyPr/>
          <a:lstStyle/>
          <a:p>
            <a:pPr eaLnBrk="1" hangingPunct="1"/>
            <a:r>
              <a:rPr lang="en-US" dirty="0"/>
              <a:t>Carrier Sense Multiple Access/ Collision Avoidance</a:t>
            </a:r>
          </a:p>
        </p:txBody>
      </p:sp>
      <p:sp>
        <p:nvSpPr>
          <p:cNvPr id="21508" name="Rectangle 3"/>
          <p:cNvSpPr>
            <a:spLocks noGrp="1" noChangeArrowheads="1"/>
          </p:cNvSpPr>
          <p:nvPr>
            <p:ph idx="1"/>
          </p:nvPr>
        </p:nvSpPr>
        <p:spPr>
          <a:xfrm>
            <a:off x="838200" y="1854199"/>
            <a:ext cx="11353800" cy="4684713"/>
          </a:xfrm>
        </p:spPr>
        <p:txBody>
          <a:bodyPr>
            <a:normAutofit/>
          </a:bodyPr>
          <a:lstStyle/>
          <a:p>
            <a:pPr eaLnBrk="1" hangingPunct="1">
              <a:lnSpc>
                <a:spcPct val="90000"/>
              </a:lnSpc>
            </a:pPr>
            <a:r>
              <a:rPr lang="en-US" dirty="0">
                <a:latin typeface="+mj-lt"/>
              </a:rPr>
              <a:t>CA – Collision Avoidance</a:t>
            </a:r>
          </a:p>
          <a:p>
            <a:pPr eaLnBrk="1" hangingPunct="1">
              <a:lnSpc>
                <a:spcPct val="90000"/>
              </a:lnSpc>
            </a:pPr>
            <a:endParaRPr lang="en-US" dirty="0">
              <a:latin typeface="+mj-lt"/>
            </a:endParaRPr>
          </a:p>
          <a:p>
            <a:pPr eaLnBrk="1" hangingPunct="1">
              <a:lnSpc>
                <a:spcPct val="90000"/>
              </a:lnSpc>
            </a:pPr>
            <a:r>
              <a:rPr lang="en-US" dirty="0">
                <a:latin typeface="+mj-lt"/>
              </a:rPr>
              <a:t>if the channel is clear, deferred  transmission for a "random" interval</a:t>
            </a:r>
          </a:p>
          <a:p>
            <a:pPr lvl="1" eaLnBrk="1" hangingPunct="1">
              <a:lnSpc>
                <a:spcPct val="90000"/>
              </a:lnSpc>
            </a:pPr>
            <a:r>
              <a:rPr lang="en-US" dirty="0">
                <a:latin typeface="+mj-lt"/>
              </a:rPr>
              <a:t>Choose interval from a uniform distribution with values between 0 and maximum window size </a:t>
            </a:r>
            <a:r>
              <a:rPr lang="en-US" dirty="0" err="1">
                <a:solidFill>
                  <a:srgbClr val="FF0000"/>
                </a:solidFill>
                <a:latin typeface="+mj-lt"/>
              </a:rPr>
              <a:t>W</a:t>
            </a:r>
            <a:r>
              <a:rPr lang="en-US" baseline="-25000" dirty="0" err="1">
                <a:solidFill>
                  <a:srgbClr val="FF0000"/>
                </a:solidFill>
                <a:latin typeface="+mj-lt"/>
              </a:rPr>
              <a:t>max</a:t>
            </a:r>
            <a:r>
              <a:rPr lang="en-US" dirty="0">
                <a:latin typeface="+mj-lt"/>
              </a:rPr>
              <a:t> </a:t>
            </a:r>
          </a:p>
          <a:p>
            <a:pPr lvl="1" eaLnBrk="1" hangingPunct="1">
              <a:lnSpc>
                <a:spcPct val="90000"/>
              </a:lnSpc>
            </a:pPr>
            <a:r>
              <a:rPr lang="en-US" dirty="0">
                <a:latin typeface="+mj-lt"/>
              </a:rPr>
              <a:t>reduces the probability of collisions on the channel</a:t>
            </a:r>
          </a:p>
          <a:p>
            <a:pPr eaLnBrk="1" hangingPunct="1">
              <a:lnSpc>
                <a:spcPct val="90000"/>
              </a:lnSpc>
            </a:pPr>
            <a:endParaRPr lang="en-US" dirty="0">
              <a:latin typeface="+mj-lt"/>
            </a:endParaRPr>
          </a:p>
          <a:p>
            <a:pPr eaLnBrk="1" hangingPunct="1">
              <a:lnSpc>
                <a:spcPct val="90000"/>
              </a:lnSpc>
            </a:pPr>
            <a:r>
              <a:rPr lang="en-US" dirty="0">
                <a:latin typeface="+mj-lt"/>
              </a:rPr>
              <a:t>How large 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a:t>
            </a:r>
          </a:p>
          <a:p>
            <a:pPr lvl="1" eaLnBrk="1" hangingPunct="1">
              <a:lnSpc>
                <a:spcPct val="90000"/>
              </a:lnSpc>
            </a:pPr>
            <a:r>
              <a:rPr lang="en-US" dirty="0">
                <a:latin typeface="+mj-lt"/>
              </a:rPr>
              <a:t>If interval is long, time is “wasted” …</a:t>
            </a:r>
          </a:p>
          <a:p>
            <a:pPr lvl="1" eaLnBrk="1" hangingPunct="1">
              <a:lnSpc>
                <a:spcPct val="90000"/>
              </a:lnSpc>
            </a:pPr>
            <a:r>
              <a:rPr lang="en-US" dirty="0">
                <a:latin typeface="+mj-lt"/>
              </a:rPr>
              <a:t>If interval is too short?</a:t>
            </a:r>
          </a:p>
          <a:p>
            <a:pPr marL="0" indent="0">
              <a:buNone/>
            </a:pPr>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CSMA/CA: Choosing </a:t>
            </a:r>
            <a:r>
              <a:rPr lang="en-US" dirty="0" err="1"/>
              <a:t>W</a:t>
            </a:r>
            <a:r>
              <a:rPr lang="en-US" baseline="-25000" dirty="0" err="1"/>
              <a:t>max</a:t>
            </a:r>
            <a:endParaRPr lang="en-US" dirty="0"/>
          </a:p>
        </p:txBody>
      </p:sp>
      <p:sp>
        <p:nvSpPr>
          <p:cNvPr id="861187" name="Rectangle 3"/>
          <p:cNvSpPr>
            <a:spLocks noGrp="1" noChangeArrowheads="1"/>
          </p:cNvSpPr>
          <p:nvPr>
            <p:ph idx="1"/>
          </p:nvPr>
        </p:nvSpPr>
        <p:spPr>
          <a:xfrm>
            <a:off x="838199" y="1539875"/>
            <a:ext cx="11096501" cy="4953000"/>
          </a:xfrm>
        </p:spPr>
        <p:txBody>
          <a:bodyPr>
            <a:normAutofit/>
          </a:bodyPr>
          <a:lstStyle/>
          <a:p>
            <a:pPr>
              <a:tabLst>
                <a:tab pos="1828800" algn="l"/>
                <a:tab pos="5661025" algn="l"/>
              </a:tabLst>
            </a:pPr>
            <a:r>
              <a:rPr lang="en-US" dirty="0">
                <a:latin typeface="+mj-lt"/>
              </a:rPr>
              <a:t>Should </a:t>
            </a:r>
            <a:r>
              <a:rPr lang="en-US" dirty="0" err="1">
                <a:latin typeface="+mj-lt"/>
              </a:rPr>
              <a:t>W</a:t>
            </a:r>
            <a:r>
              <a:rPr lang="en-US" baseline="-25000" dirty="0" err="1">
                <a:latin typeface="+mj-lt"/>
              </a:rPr>
              <a:t>max</a:t>
            </a:r>
            <a:r>
              <a:rPr lang="en-US" baseline="-25000" dirty="0">
                <a:latin typeface="+mj-lt"/>
              </a:rPr>
              <a:t>  </a:t>
            </a:r>
            <a:r>
              <a:rPr lang="en-US" dirty="0">
                <a:latin typeface="+mj-lt"/>
              </a:rPr>
              <a:t>be constant?</a:t>
            </a:r>
          </a:p>
          <a:p>
            <a:pPr>
              <a:tabLst>
                <a:tab pos="1828800" algn="l"/>
                <a:tab pos="5661025" algn="l"/>
              </a:tabLst>
            </a:pPr>
            <a:r>
              <a:rPr lang="en-US" dirty="0">
                <a:latin typeface="+mj-lt"/>
              </a:rPr>
              <a:t>Intuitively, </a:t>
            </a:r>
            <a:r>
              <a:rPr lang="en-US" dirty="0" err="1">
                <a:latin typeface="+mj-lt"/>
              </a:rPr>
              <a:t>W</a:t>
            </a:r>
            <a:r>
              <a:rPr lang="en-US" baseline="-25000" dirty="0" err="1">
                <a:latin typeface="+mj-lt"/>
              </a:rPr>
              <a:t>max</a:t>
            </a:r>
            <a:r>
              <a:rPr lang="en-US" baseline="-25000" dirty="0">
                <a:latin typeface="+mj-lt"/>
              </a:rPr>
              <a:t> </a:t>
            </a:r>
            <a:r>
              <a:rPr lang="en-US" dirty="0">
                <a:latin typeface="+mj-lt"/>
              </a:rPr>
              <a:t>should be small when there is lower chance of collision and vice versa</a:t>
            </a:r>
          </a:p>
          <a:p>
            <a:pPr>
              <a:tabLst>
                <a:tab pos="1828800" algn="l"/>
                <a:tab pos="5661025" algn="l"/>
              </a:tabLst>
            </a:pPr>
            <a:r>
              <a:rPr lang="en-US" dirty="0" err="1">
                <a:latin typeface="+mj-lt"/>
              </a:rPr>
              <a:t>W</a:t>
            </a:r>
            <a:r>
              <a:rPr lang="en-US" baseline="-25000" dirty="0" err="1">
                <a:latin typeface="+mj-lt"/>
              </a:rPr>
              <a:t>max</a:t>
            </a:r>
            <a:r>
              <a:rPr lang="en-US" baseline="-25000" dirty="0">
                <a:latin typeface="+mj-lt"/>
              </a:rPr>
              <a:t> </a:t>
            </a:r>
            <a:r>
              <a:rPr lang="en-US" dirty="0">
                <a:latin typeface="+mj-lt"/>
              </a:rPr>
              <a:t>varies according to the Binary Exponential </a:t>
            </a:r>
            <a:r>
              <a:rPr lang="en-US" dirty="0" err="1">
                <a:latin typeface="+mj-lt"/>
              </a:rPr>
              <a:t>Backoff</a:t>
            </a:r>
            <a:r>
              <a:rPr lang="en-US" dirty="0">
                <a:latin typeface="+mj-lt"/>
              </a:rPr>
              <a:t> (BEB) algorithm. </a:t>
            </a:r>
          </a:p>
          <a:p>
            <a:pPr>
              <a:tabLst>
                <a:tab pos="1828800" algn="l"/>
                <a:tab pos="5661025" algn="l"/>
              </a:tabLst>
            </a:pPr>
            <a:endParaRPr lang="en-US" dirty="0">
              <a:latin typeface="+mj-lt"/>
            </a:endParaRPr>
          </a:p>
          <a:p>
            <a:pPr>
              <a:tabLst>
                <a:tab pos="1828800" algn="l"/>
                <a:tab pos="5661025" algn="l"/>
              </a:tabLst>
            </a:pPr>
            <a:r>
              <a:rPr lang="en-US" dirty="0">
                <a:latin typeface="+mj-lt"/>
              </a:rPr>
              <a:t>Set “slot time” to 2 times the max. propagation delay on the channel</a:t>
            </a:r>
          </a:p>
          <a:p>
            <a:pPr lvl="2">
              <a:tabLst>
                <a:tab pos="1828800" algn="l"/>
                <a:tab pos="5661025" algn="l"/>
              </a:tabLst>
            </a:pPr>
            <a:r>
              <a:rPr lang="en-US" sz="2800" dirty="0">
                <a:latin typeface="+mj-lt"/>
              </a:rPr>
              <a:t>If this is the first transmission, sends immediately </a:t>
            </a:r>
          </a:p>
          <a:p>
            <a:pPr lvl="2">
              <a:tabLst>
                <a:tab pos="1828800" algn="l"/>
                <a:tab pos="5661025" algn="l"/>
              </a:tabLst>
            </a:pPr>
            <a:r>
              <a:rPr lang="en-US" sz="2800" dirty="0">
                <a:latin typeface="+mj-lt"/>
              </a:rPr>
              <a:t>If there is a collision, after </a:t>
            </a:r>
            <a:r>
              <a:rPr lang="en-US" sz="2800" dirty="0" err="1">
                <a:latin typeface="+mj-lt"/>
              </a:rPr>
              <a:t>i-th</a:t>
            </a:r>
            <a:r>
              <a:rPr lang="en-US" sz="2800" dirty="0">
                <a:latin typeface="+mj-lt"/>
              </a:rPr>
              <a:t> collision, </a:t>
            </a:r>
            <a:r>
              <a:rPr lang="en-US" sz="2800" b="1" u="sng" dirty="0">
                <a:latin typeface="+mj-lt"/>
              </a:rPr>
              <a:t>pick </a:t>
            </a:r>
            <a:r>
              <a:rPr lang="en-US" sz="2800" b="1" u="sng" dirty="0" err="1">
                <a:latin typeface="+mj-lt"/>
              </a:rPr>
              <a:t>W</a:t>
            </a:r>
            <a:r>
              <a:rPr lang="en-US" sz="2800" b="1" u="sng" baseline="-25000" dirty="0" err="1">
                <a:latin typeface="+mj-lt"/>
              </a:rPr>
              <a:t>max</a:t>
            </a:r>
            <a:r>
              <a:rPr lang="en-US" sz="2800" b="1" u="sng" dirty="0">
                <a:latin typeface="+mj-lt"/>
              </a:rPr>
              <a:t> randomly between 0 and 2</a:t>
            </a:r>
            <a:r>
              <a:rPr lang="en-US" sz="2800" b="1" u="sng" baseline="30000" dirty="0">
                <a:latin typeface="+mj-lt"/>
              </a:rPr>
              <a:t>i</a:t>
            </a:r>
            <a:r>
              <a:rPr lang="en-US" sz="2800" b="1" u="sng" dirty="0">
                <a:latin typeface="+mj-lt"/>
              </a:rPr>
              <a:t>-1 time slots.</a:t>
            </a:r>
          </a:p>
        </p:txBody>
      </p:sp>
      <p:sp>
        <p:nvSpPr>
          <p:cNvPr id="2" name="Slide Number Placeholder 1"/>
          <p:cNvSpPr>
            <a:spLocks noGrp="1"/>
          </p:cNvSpPr>
          <p:nvPr>
            <p:ph type="sldNum" sz="quarter" idx="12"/>
          </p:nvPr>
        </p:nvSpPr>
        <p:spPr/>
        <p:txBody>
          <a:bodyPr/>
          <a:lstStyle/>
          <a:p>
            <a:fld id="{69E57DC2-970A-4B3E-BB1C-7A09969E49DF}" type="slidenum">
              <a:rPr lang="en-US" smtClean="0"/>
              <a:t>53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118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1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1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294410" y="385577"/>
            <a:ext cx="10248405" cy="1485900"/>
          </a:xfrm>
        </p:spPr>
        <p:txBody>
          <a:bodyPr/>
          <a:lstStyle/>
          <a:p>
            <a:pPr eaLnBrk="1" hangingPunct="1"/>
            <a:r>
              <a:rPr lang="en-US" dirty="0"/>
              <a:t>CSMA/CA: Exponential Backoff Algorithm</a:t>
            </a:r>
          </a:p>
        </p:txBody>
      </p:sp>
      <p:sp>
        <p:nvSpPr>
          <p:cNvPr id="861187" name="Rectangle 3"/>
          <p:cNvSpPr>
            <a:spLocks noGrp="1" noChangeArrowheads="1"/>
          </p:cNvSpPr>
          <p:nvPr>
            <p:ph idx="1"/>
          </p:nvPr>
        </p:nvSpPr>
        <p:spPr>
          <a:xfrm>
            <a:off x="1294410" y="1775651"/>
            <a:ext cx="10770919" cy="4079875"/>
          </a:xfrm>
        </p:spPr>
        <p:txBody>
          <a:bodyPr>
            <a:normAutofit/>
          </a:bodyPr>
          <a:lstStyle/>
          <a:p>
            <a:pPr>
              <a:lnSpc>
                <a:spcPct val="80000"/>
              </a:lnSpc>
              <a:tabLst>
                <a:tab pos="1828800" algn="l"/>
                <a:tab pos="5661025" algn="l"/>
              </a:tabLst>
            </a:pPr>
            <a:r>
              <a:rPr lang="en-US" dirty="0" err="1">
                <a:latin typeface="+mj-lt"/>
              </a:rPr>
              <a:t>W</a:t>
            </a:r>
            <a:r>
              <a:rPr lang="en-US" baseline="-25000" dirty="0" err="1">
                <a:latin typeface="+mj-lt"/>
              </a:rPr>
              <a:t>max</a:t>
            </a:r>
            <a:r>
              <a:rPr lang="en-US" dirty="0">
                <a:latin typeface="+mj-lt"/>
              </a:rPr>
              <a:t> is usually capped at some maximum value, e.g. 2</a:t>
            </a:r>
            <a:r>
              <a:rPr lang="en-US" baseline="30000" dirty="0">
                <a:latin typeface="+mj-lt"/>
              </a:rPr>
              <a:t>10</a:t>
            </a:r>
            <a:r>
              <a:rPr lang="en-US" dirty="0">
                <a:latin typeface="+mj-lt"/>
              </a:rPr>
              <a:t> – 1 or 1023</a:t>
            </a:r>
          </a:p>
          <a:p>
            <a:pPr marL="0" indent="0">
              <a:lnSpc>
                <a:spcPct val="80000"/>
              </a:lnSpc>
              <a:buNone/>
              <a:tabLst>
                <a:tab pos="1828800" algn="l"/>
                <a:tab pos="5661025" algn="l"/>
              </a:tabLst>
            </a:pPr>
            <a:endParaRPr lang="en-US" dirty="0">
              <a:solidFill>
                <a:schemeClr val="hlink"/>
              </a:solidFill>
              <a:latin typeface="+mj-lt"/>
            </a:endParaRPr>
          </a:p>
          <a:p>
            <a:pPr>
              <a:lnSpc>
                <a:spcPct val="80000"/>
              </a:lnSpc>
              <a:tabLst>
                <a:tab pos="1828800" algn="l"/>
                <a:tab pos="5661025" algn="l"/>
              </a:tabLst>
            </a:pPr>
            <a:r>
              <a:rPr lang="en-US" dirty="0">
                <a:latin typeface="+mj-lt"/>
              </a:rPr>
              <a:t>What is the rationale behind BEB?</a:t>
            </a:r>
          </a:p>
          <a:p>
            <a:pPr>
              <a:lnSpc>
                <a:spcPct val="80000"/>
              </a:lnSpc>
              <a:tabLst>
                <a:tab pos="1828800" algn="l"/>
                <a:tab pos="5661025" algn="l"/>
              </a:tabLst>
            </a:pPr>
            <a:endParaRPr lang="en-US" dirty="0">
              <a:latin typeface="+mj-lt"/>
            </a:endParaRPr>
          </a:p>
          <a:p>
            <a:pPr>
              <a:lnSpc>
                <a:spcPct val="80000"/>
              </a:lnSpc>
              <a:tabLst>
                <a:tab pos="1828800" algn="l"/>
                <a:tab pos="5661025" algn="l"/>
              </a:tabLst>
            </a:pPr>
            <a:r>
              <a:rPr lang="en-US" dirty="0">
                <a:latin typeface="+mj-lt"/>
              </a:rPr>
              <a:t>Is it a fair way to share the channel?</a:t>
            </a:r>
          </a:p>
          <a:p>
            <a:pPr lvl="1">
              <a:lnSpc>
                <a:spcPct val="80000"/>
              </a:lnSpc>
              <a:tabLst>
                <a:tab pos="1828800" algn="l"/>
                <a:tab pos="5661025" algn="l"/>
              </a:tabLst>
            </a:pPr>
            <a:r>
              <a:rPr lang="en-US" sz="2800" dirty="0">
                <a:latin typeface="+mj-lt"/>
              </a:rPr>
              <a:t>Over the “long term”, nodes send (almost) same number of packets</a:t>
            </a:r>
          </a:p>
        </p:txBody>
      </p:sp>
      <p:sp>
        <p:nvSpPr>
          <p:cNvPr id="2" name="Slide Number Placeholder 1"/>
          <p:cNvSpPr>
            <a:spLocks noGrp="1"/>
          </p:cNvSpPr>
          <p:nvPr>
            <p:ph type="sldNum" sz="quarter" idx="12"/>
          </p:nvPr>
        </p:nvSpPr>
        <p:spPr/>
        <p:txBody>
          <a:bodyPr/>
          <a:lstStyle/>
          <a:p>
            <a:fld id="{69E57DC2-970A-4B3E-BB1C-7A09969E49DF}" type="slidenum">
              <a:rPr lang="en-US" smtClean="0"/>
              <a:t>54</a:t>
            </a:fld>
            <a:endParaRPr lang="en-US" dirty="0"/>
          </a:p>
        </p:txBody>
      </p:sp>
    </p:spTree>
    <p:extLst>
      <p:ext uri="{BB962C8B-B14F-4D97-AF65-F5344CB8AC3E}">
        <p14:creationId xmlns:p14="http://schemas.microsoft.com/office/powerpoint/2010/main" val="1504329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animEffect transition="in" filter="blinds(horizontal)">
                                      <p:cBhvr>
                                        <p:cTn id="7" dur="500"/>
                                        <p:tgtEl>
                                          <p:spTgt spid="861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1187">
                                            <p:txEl>
                                              <p:pRg st="2" end="2"/>
                                            </p:txEl>
                                          </p:spTgt>
                                        </p:tgtEl>
                                        <p:attrNameLst>
                                          <p:attrName>style.visibility</p:attrName>
                                        </p:attrNameLst>
                                      </p:cBhvr>
                                      <p:to>
                                        <p:strVal val="visible"/>
                                      </p:to>
                                    </p:set>
                                    <p:animEffect transition="in" filter="blinds(horizontal)">
                                      <p:cBhvr>
                                        <p:cTn id="12" dur="500"/>
                                        <p:tgtEl>
                                          <p:spTgt spid="8611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1187">
                                            <p:txEl>
                                              <p:pRg st="4" end="4"/>
                                            </p:txEl>
                                          </p:spTgt>
                                        </p:tgtEl>
                                        <p:attrNameLst>
                                          <p:attrName>style.visibility</p:attrName>
                                        </p:attrNameLst>
                                      </p:cBhvr>
                                      <p:to>
                                        <p:strVal val="visible"/>
                                      </p:to>
                                    </p:set>
                                    <p:animEffect transition="in" filter="blinds(horizontal)">
                                      <p:cBhvr>
                                        <p:cTn id="17" dur="500"/>
                                        <p:tgtEl>
                                          <p:spTgt spid="861187">
                                            <p:txEl>
                                              <p:pRg st="4" end="4"/>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61187">
                                            <p:txEl>
                                              <p:pRg st="5" end="5"/>
                                            </p:txEl>
                                          </p:spTgt>
                                        </p:tgtEl>
                                        <p:attrNameLst>
                                          <p:attrName>style.visibility</p:attrName>
                                        </p:attrNameLst>
                                      </p:cBhvr>
                                      <p:to>
                                        <p:strVal val="visible"/>
                                      </p:to>
                                    </p:set>
                                    <p:animEffect transition="in" filter="randombar(horizontal)">
                                      <p:cBhvr>
                                        <p:cTn id="20" dur="500"/>
                                        <p:tgtEl>
                                          <p:spTgt spid="861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708100" y="309748"/>
            <a:ext cx="7200900" cy="1485900"/>
          </a:xfrm>
        </p:spPr>
        <p:txBody>
          <a:bodyPr/>
          <a:lstStyle/>
          <a:p>
            <a:pPr eaLnBrk="1" hangingPunct="1"/>
            <a:r>
              <a:rPr lang="en-US" dirty="0"/>
              <a:t>CSMA/CA: Trade-off</a:t>
            </a:r>
          </a:p>
        </p:txBody>
      </p:sp>
      <p:sp>
        <p:nvSpPr>
          <p:cNvPr id="11268" name="Rectangle 3"/>
          <p:cNvSpPr>
            <a:spLocks noGrp="1" noChangeArrowheads="1"/>
          </p:cNvSpPr>
          <p:nvPr>
            <p:ph idx="1"/>
          </p:nvPr>
        </p:nvSpPr>
        <p:spPr>
          <a:xfrm>
            <a:off x="741533" y="1680358"/>
            <a:ext cx="11276296" cy="4572000"/>
          </a:xfrm>
        </p:spPr>
        <p:txBody>
          <a:bodyPr>
            <a:normAutofit/>
          </a:bodyPr>
          <a:lstStyle/>
          <a:p>
            <a:pPr eaLnBrk="1" hangingPunct="1"/>
            <a:r>
              <a:rPr lang="en-US" dirty="0">
                <a:latin typeface="+mj-lt"/>
              </a:rPr>
              <a:t>What are the Trade-off: </a:t>
            </a:r>
          </a:p>
          <a:p>
            <a:pPr lvl="1" eaLnBrk="1" hangingPunct="1"/>
            <a:r>
              <a:rPr lang="en-US" dirty="0">
                <a:latin typeface="+mj-lt"/>
              </a:rPr>
              <a:t>More aggressive (smaller </a:t>
            </a:r>
            <a:r>
              <a:rPr lang="en-US" dirty="0" err="1">
                <a:latin typeface="+mj-lt"/>
              </a:rPr>
              <a:t>W</a:t>
            </a:r>
            <a:r>
              <a:rPr lang="en-US" baseline="-25000" dirty="0" err="1">
                <a:latin typeface="+mj-lt"/>
              </a:rPr>
              <a:t>max</a:t>
            </a:r>
            <a:r>
              <a:rPr lang="en-US" dirty="0">
                <a:latin typeface="+mj-lt"/>
              </a:rPr>
              <a:t>) – more likely to achieve higher channel utilization, but also more likely to collide </a:t>
            </a:r>
          </a:p>
          <a:p>
            <a:pPr lvl="1" eaLnBrk="1" hangingPunct="1"/>
            <a:r>
              <a:rPr lang="en-US" dirty="0">
                <a:latin typeface="+mj-lt"/>
              </a:rPr>
              <a:t>Less aggressive – lower channel utilization, less likely to collide </a:t>
            </a:r>
          </a:p>
          <a:p>
            <a:pPr eaLnBrk="1" hangingPunct="1"/>
            <a:r>
              <a:rPr lang="en-US" dirty="0">
                <a:latin typeface="+mj-lt"/>
              </a:rPr>
              <a:t>Utilization vs. delay</a:t>
            </a:r>
          </a:p>
          <a:p>
            <a:pPr lvl="1" eaLnBrk="1" hangingPunct="1"/>
            <a:r>
              <a:rPr lang="en-US" dirty="0">
                <a:latin typeface="+mj-lt"/>
              </a:rPr>
              <a:t>Overly aggressive or conservative can increase delay  </a:t>
            </a:r>
          </a:p>
          <a:p>
            <a:pPr eaLnBrk="1" hangingPunct="1"/>
            <a:r>
              <a:rPr lang="en-US" dirty="0">
                <a:latin typeface="+mj-lt"/>
              </a:rPr>
              <a:t>Optimal point depends on </a:t>
            </a:r>
          </a:p>
          <a:p>
            <a:pPr lvl="2" eaLnBrk="1" hangingPunct="1"/>
            <a:r>
              <a:rPr lang="en-US" sz="2400" dirty="0">
                <a:latin typeface="+mj-lt"/>
              </a:rPr>
              <a:t>Number of stations/nodes contenting</a:t>
            </a:r>
          </a:p>
          <a:p>
            <a:pPr lvl="2" eaLnBrk="1" hangingPunct="1"/>
            <a:r>
              <a:rPr lang="en-US" sz="2400" dirty="0">
                <a:latin typeface="+mj-lt"/>
              </a:rPr>
              <a:t>Traffic load</a:t>
            </a:r>
          </a:p>
          <a:p>
            <a:pPr lvl="1" eaLnBrk="1" hangingPunct="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55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501650"/>
            <a:ext cx="7800975" cy="762000"/>
          </a:xfrm>
        </p:spPr>
        <p:txBody>
          <a:bodyPr>
            <a:normAutofit/>
          </a:bodyPr>
          <a:lstStyle/>
          <a:p>
            <a:r>
              <a:rPr lang="en-US" dirty="0"/>
              <a:t>Window Size “Tuning”</a:t>
            </a:r>
          </a:p>
        </p:txBody>
      </p:sp>
      <p:sp>
        <p:nvSpPr>
          <p:cNvPr id="3" name="Content Placeholder 2"/>
          <p:cNvSpPr>
            <a:spLocks noGrp="1"/>
          </p:cNvSpPr>
          <p:nvPr>
            <p:ph idx="1"/>
          </p:nvPr>
        </p:nvSpPr>
        <p:spPr>
          <a:xfrm>
            <a:off x="809625" y="1447800"/>
            <a:ext cx="11220079" cy="4724400"/>
          </a:xfrm>
        </p:spPr>
        <p:txBody>
          <a:bodyPr>
            <a:normAutofit/>
          </a:bodyPr>
          <a:lstStyle/>
          <a:p>
            <a:r>
              <a:rPr lang="en-US" dirty="0" err="1">
                <a:latin typeface="+mj-lt"/>
              </a:rPr>
              <a:t>W</a:t>
            </a:r>
            <a:r>
              <a:rPr lang="en-US" baseline="-25000" dirty="0" err="1">
                <a:latin typeface="+mj-lt"/>
              </a:rPr>
              <a:t>max</a:t>
            </a:r>
            <a:r>
              <a:rPr lang="en-US" baseline="-25000" dirty="0">
                <a:latin typeface="+mj-lt"/>
              </a:rPr>
              <a:t>  </a:t>
            </a:r>
            <a:r>
              <a:rPr lang="en-US" dirty="0">
                <a:latin typeface="+mj-lt"/>
              </a:rPr>
              <a:t>window can be varied to change the share of the bandwidth that are allocated to various mobile nodes</a:t>
            </a:r>
          </a:p>
          <a:p>
            <a:r>
              <a:rPr lang="en-US" dirty="0">
                <a:latin typeface="+mj-lt"/>
              </a:rPr>
              <a:t>Main idea: station/node with “smaller” </a:t>
            </a:r>
            <a:r>
              <a:rPr lang="en-US" dirty="0" err="1">
                <a:latin typeface="+mj-lt"/>
              </a:rPr>
              <a:t>W</a:t>
            </a:r>
            <a:r>
              <a:rPr lang="en-US" baseline="-25000" dirty="0" err="1">
                <a:latin typeface="+mj-lt"/>
              </a:rPr>
              <a:t>max</a:t>
            </a:r>
            <a:r>
              <a:rPr lang="en-US" dirty="0">
                <a:latin typeface="+mj-lt"/>
              </a:rPr>
              <a:t> gets larger share of bandwidth</a:t>
            </a:r>
          </a:p>
          <a:p>
            <a:pPr lvl="1"/>
            <a:r>
              <a:rPr lang="en-US" dirty="0">
                <a:latin typeface="+mj-lt"/>
              </a:rPr>
              <a:t>Problem: find the “right” combinations of window sizes for different nodes</a:t>
            </a:r>
          </a:p>
        </p:txBody>
      </p:sp>
      <p:sp>
        <p:nvSpPr>
          <p:cNvPr id="5" name="Slide Number Placeholder 4"/>
          <p:cNvSpPr>
            <a:spLocks noGrp="1"/>
          </p:cNvSpPr>
          <p:nvPr>
            <p:ph type="sldNum" sz="quarter" idx="12"/>
          </p:nvPr>
        </p:nvSpPr>
        <p:spPr/>
        <p:txBody>
          <a:bodyPr/>
          <a:lstStyle/>
          <a:p>
            <a:fld id="{69E57DC2-970A-4B3E-BB1C-7A09969E49DF}" type="slidenum">
              <a:rPr lang="en-US" smtClean="0"/>
              <a:t>56</a:t>
            </a:fld>
            <a:endParaRPr lang="en-US" dirty="0"/>
          </a:p>
        </p:txBody>
      </p:sp>
    </p:spTree>
    <p:extLst>
      <p:ext uri="{BB962C8B-B14F-4D97-AF65-F5344CB8AC3E}">
        <p14:creationId xmlns:p14="http://schemas.microsoft.com/office/powerpoint/2010/main" val="3002149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0032"/>
            <a:ext cx="7696200" cy="1485900"/>
          </a:xfrm>
        </p:spPr>
        <p:txBody>
          <a:bodyPr/>
          <a:lstStyle/>
          <a:p>
            <a:r>
              <a:rPr lang="en-US" dirty="0"/>
              <a:t>Sharing/Allocation “Problems”: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latin typeface="+mj-lt"/>
              </a:rPr>
              <a:t>Hidden Terminal</a:t>
            </a:r>
          </a:p>
          <a:p>
            <a:pPr marL="514350" indent="-514350">
              <a:buFont typeface="+mj-lt"/>
              <a:buAutoNum type="arabicPeriod"/>
            </a:pPr>
            <a:r>
              <a:rPr lang="en-US" sz="3200" dirty="0">
                <a:latin typeface="+mj-lt"/>
              </a:rPr>
              <a:t>Rate Asymmetry</a:t>
            </a:r>
          </a:p>
          <a:p>
            <a:pPr marL="514350" indent="-514350">
              <a:buFont typeface="+mj-lt"/>
              <a:buAutoNum type="arabicPeriod"/>
            </a:pPr>
            <a:r>
              <a:rPr lang="en-US" sz="3200" dirty="0">
                <a:latin typeface="+mj-lt"/>
              </a:rPr>
              <a:t>Capture Effect</a:t>
            </a:r>
          </a:p>
        </p:txBody>
      </p:sp>
      <p:sp>
        <p:nvSpPr>
          <p:cNvPr id="5" name="Slide Number Placeholder 4"/>
          <p:cNvSpPr>
            <a:spLocks noGrp="1"/>
          </p:cNvSpPr>
          <p:nvPr>
            <p:ph type="sldNum" sz="quarter" idx="12"/>
          </p:nvPr>
        </p:nvSpPr>
        <p:spPr/>
        <p:txBody>
          <a:bodyPr/>
          <a:lstStyle/>
          <a:p>
            <a:fld id="{69E57DC2-970A-4B3E-BB1C-7A09969E49DF}" type="slidenum">
              <a:rPr lang="en-US" smtClean="0"/>
              <a:t>57</a:t>
            </a:fld>
            <a:endParaRPr lang="en-US" dirty="0"/>
          </a:p>
        </p:txBody>
      </p:sp>
    </p:spTree>
    <p:extLst>
      <p:ext uri="{BB962C8B-B14F-4D97-AF65-F5344CB8AC3E}">
        <p14:creationId xmlns:p14="http://schemas.microsoft.com/office/powerpoint/2010/main" val="387117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0219-3CDA-4334-BCF5-9332BED0C1B1}"/>
              </a:ext>
            </a:extLst>
          </p:cNvPr>
          <p:cNvSpPr>
            <a:spLocks noGrp="1"/>
          </p:cNvSpPr>
          <p:nvPr>
            <p:ph type="title"/>
          </p:nvPr>
        </p:nvSpPr>
        <p:spPr/>
        <p:txBody>
          <a:bodyPr/>
          <a:lstStyle/>
          <a:p>
            <a:r>
              <a:rPr lang="en-US" dirty="0"/>
              <a:t>Hidden terminal problem</a:t>
            </a:r>
          </a:p>
        </p:txBody>
      </p:sp>
      <p:sp>
        <p:nvSpPr>
          <p:cNvPr id="4" name="Slide Number Placeholder 3">
            <a:extLst>
              <a:ext uri="{FF2B5EF4-FFF2-40B4-BE49-F238E27FC236}">
                <a16:creationId xmlns:a16="http://schemas.microsoft.com/office/drawing/2014/main" id="{4B593379-EFF8-4266-92C5-3F6A8CB47E23}"/>
              </a:ext>
            </a:extLst>
          </p:cNvPr>
          <p:cNvSpPr>
            <a:spLocks noGrp="1"/>
          </p:cNvSpPr>
          <p:nvPr>
            <p:ph type="sldNum" sz="quarter" idx="12"/>
          </p:nvPr>
        </p:nvSpPr>
        <p:spPr/>
        <p:txBody>
          <a:bodyPr/>
          <a:lstStyle/>
          <a:p>
            <a:fld id="{0778C724-3839-4D76-A707-B4C23905D055}" type="slidenum">
              <a:rPr lang="en-US" smtClean="0"/>
              <a:t>58</a:t>
            </a:fld>
            <a:endParaRPr lang="en-US"/>
          </a:p>
        </p:txBody>
      </p:sp>
      <p:sp>
        <p:nvSpPr>
          <p:cNvPr id="5" name="Pentagon 4">
            <a:extLst>
              <a:ext uri="{FF2B5EF4-FFF2-40B4-BE49-F238E27FC236}">
                <a16:creationId xmlns:a16="http://schemas.microsoft.com/office/drawing/2014/main" id="{1025D2A3-4CF4-4928-BDB5-9B233E59AC01}"/>
              </a:ext>
            </a:extLst>
          </p:cNvPr>
          <p:cNvSpPr/>
          <p:nvPr/>
        </p:nvSpPr>
        <p:spPr>
          <a:xfrm>
            <a:off x="3365503" y="3644902"/>
            <a:ext cx="330199" cy="330199"/>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E05490-F461-4771-A8E4-FA36EEEA58A4}"/>
              </a:ext>
            </a:extLst>
          </p:cNvPr>
          <p:cNvSpPr/>
          <p:nvPr/>
        </p:nvSpPr>
        <p:spPr>
          <a:xfrm>
            <a:off x="1076327" y="1355726"/>
            <a:ext cx="4908549" cy="4908549"/>
          </a:xfrm>
          <a:prstGeom prst="ellipse">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A21D4ADA-7C2D-4493-AB99-8A85EFB3D9B7}"/>
              </a:ext>
            </a:extLst>
          </p:cNvPr>
          <p:cNvSpPr/>
          <p:nvPr/>
        </p:nvSpPr>
        <p:spPr>
          <a:xfrm>
            <a:off x="7308849" y="3810000"/>
            <a:ext cx="330199" cy="330199"/>
          </a:xfrm>
          <a:prstGeom prst="pent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5221B3B-9A09-421D-AD23-548A1E8B6D7C}"/>
              </a:ext>
            </a:extLst>
          </p:cNvPr>
          <p:cNvSpPr/>
          <p:nvPr/>
        </p:nvSpPr>
        <p:spPr>
          <a:xfrm>
            <a:off x="5019674" y="1520825"/>
            <a:ext cx="4908548" cy="4908548"/>
          </a:xfrm>
          <a:prstGeom prst="ellipse">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8 Points 8">
            <a:extLst>
              <a:ext uri="{FF2B5EF4-FFF2-40B4-BE49-F238E27FC236}">
                <a16:creationId xmlns:a16="http://schemas.microsoft.com/office/drawing/2014/main" id="{4ACEA635-2E6B-4D3C-B734-694738D00891}"/>
              </a:ext>
            </a:extLst>
          </p:cNvPr>
          <p:cNvSpPr/>
          <p:nvPr/>
        </p:nvSpPr>
        <p:spPr>
          <a:xfrm>
            <a:off x="5276849" y="3124929"/>
            <a:ext cx="527051" cy="608141"/>
          </a:xfrm>
          <a:prstGeom prst="star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98DD48-95CD-4A7B-B1CD-1F6B0AF23688}"/>
              </a:ext>
            </a:extLst>
          </p:cNvPr>
          <p:cNvSpPr txBox="1"/>
          <p:nvPr/>
        </p:nvSpPr>
        <p:spPr>
          <a:xfrm>
            <a:off x="2263778" y="3213827"/>
            <a:ext cx="1282700" cy="369332"/>
          </a:xfrm>
          <a:prstGeom prst="rect">
            <a:avLst/>
          </a:prstGeom>
          <a:noFill/>
        </p:spPr>
        <p:txBody>
          <a:bodyPr wrap="square" rtlCol="0">
            <a:spAutoFit/>
          </a:bodyPr>
          <a:lstStyle/>
          <a:p>
            <a:r>
              <a:rPr lang="en-US" dirty="0"/>
              <a:t>Device A</a:t>
            </a:r>
          </a:p>
        </p:txBody>
      </p:sp>
      <p:sp>
        <p:nvSpPr>
          <p:cNvPr id="12" name="TextBox 11">
            <a:extLst>
              <a:ext uri="{FF2B5EF4-FFF2-40B4-BE49-F238E27FC236}">
                <a16:creationId xmlns:a16="http://schemas.microsoft.com/office/drawing/2014/main" id="{9F601559-5490-4981-8DE6-511E5EBEED3D}"/>
              </a:ext>
            </a:extLst>
          </p:cNvPr>
          <p:cNvSpPr txBox="1"/>
          <p:nvPr/>
        </p:nvSpPr>
        <p:spPr>
          <a:xfrm>
            <a:off x="7500935" y="3460236"/>
            <a:ext cx="1282700" cy="369332"/>
          </a:xfrm>
          <a:prstGeom prst="rect">
            <a:avLst/>
          </a:prstGeom>
          <a:noFill/>
        </p:spPr>
        <p:txBody>
          <a:bodyPr wrap="square" rtlCol="0">
            <a:spAutoFit/>
          </a:bodyPr>
          <a:lstStyle/>
          <a:p>
            <a:r>
              <a:rPr lang="en-US" dirty="0"/>
              <a:t>Device B</a:t>
            </a:r>
          </a:p>
        </p:txBody>
      </p:sp>
      <p:sp>
        <p:nvSpPr>
          <p:cNvPr id="13" name="TextBox 12">
            <a:extLst>
              <a:ext uri="{FF2B5EF4-FFF2-40B4-BE49-F238E27FC236}">
                <a16:creationId xmlns:a16="http://schemas.microsoft.com/office/drawing/2014/main" id="{511DE608-8DC8-45AC-8F94-A1F8DD7D53C8}"/>
              </a:ext>
            </a:extLst>
          </p:cNvPr>
          <p:cNvSpPr txBox="1"/>
          <p:nvPr/>
        </p:nvSpPr>
        <p:spPr>
          <a:xfrm>
            <a:off x="5094292" y="2755597"/>
            <a:ext cx="1282700" cy="369332"/>
          </a:xfrm>
          <a:prstGeom prst="rect">
            <a:avLst/>
          </a:prstGeom>
          <a:noFill/>
        </p:spPr>
        <p:txBody>
          <a:bodyPr wrap="square" rtlCol="0">
            <a:spAutoFit/>
          </a:bodyPr>
          <a:lstStyle/>
          <a:p>
            <a:r>
              <a:rPr lang="en-US" dirty="0"/>
              <a:t>Device C</a:t>
            </a:r>
          </a:p>
        </p:txBody>
      </p:sp>
    </p:spTree>
    <p:extLst>
      <p:ext uri="{BB962C8B-B14F-4D97-AF65-F5344CB8AC3E}">
        <p14:creationId xmlns:p14="http://schemas.microsoft.com/office/powerpoint/2010/main" val="233681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D26-6963-4519-B7ED-D9F7749A9E38}"/>
              </a:ext>
            </a:extLst>
          </p:cNvPr>
          <p:cNvSpPr>
            <a:spLocks noGrp="1"/>
          </p:cNvSpPr>
          <p:nvPr>
            <p:ph type="title"/>
          </p:nvPr>
        </p:nvSpPr>
        <p:spPr/>
        <p:txBody>
          <a:bodyPr/>
          <a:lstStyle/>
          <a:p>
            <a:r>
              <a:rPr lang="en-US" dirty="0"/>
              <a:t>CSMA with RTS/CTS</a:t>
            </a:r>
          </a:p>
        </p:txBody>
      </p:sp>
      <p:sp>
        <p:nvSpPr>
          <p:cNvPr id="3" name="Content Placeholder 2">
            <a:extLst>
              <a:ext uri="{FF2B5EF4-FFF2-40B4-BE49-F238E27FC236}">
                <a16:creationId xmlns:a16="http://schemas.microsoft.com/office/drawing/2014/main" id="{CE55ED01-0565-44BF-88F1-007C12158E3D}"/>
              </a:ext>
            </a:extLst>
          </p:cNvPr>
          <p:cNvSpPr>
            <a:spLocks noGrp="1"/>
          </p:cNvSpPr>
          <p:nvPr>
            <p:ph idx="1"/>
          </p:nvPr>
        </p:nvSpPr>
        <p:spPr/>
        <p:txBody>
          <a:bodyPr/>
          <a:lstStyle/>
          <a:p>
            <a:r>
              <a:rPr lang="en-US" dirty="0">
                <a:latin typeface="+mj-lt"/>
              </a:rPr>
              <a:t>Hidden terminal problem means that two transmitters might never be able to detect each other’s transmissions</a:t>
            </a:r>
          </a:p>
          <a:p>
            <a:endParaRPr lang="en-US" dirty="0">
              <a:latin typeface="+mj-lt"/>
            </a:endParaRPr>
          </a:p>
          <a:p>
            <a:r>
              <a:rPr lang="en-US" dirty="0">
                <a:latin typeface="+mj-lt"/>
              </a:rPr>
              <a:t>A partial solution</a:t>
            </a:r>
          </a:p>
          <a:p>
            <a:pPr lvl="1"/>
            <a:r>
              <a:rPr lang="en-US" dirty="0">
                <a:latin typeface="+mj-lt"/>
              </a:rPr>
              <a:t>When channel is idle, transmitter sends a short Request To Send (RTS)</a:t>
            </a:r>
          </a:p>
          <a:p>
            <a:pPr lvl="1"/>
            <a:r>
              <a:rPr lang="en-US" dirty="0">
                <a:latin typeface="+mj-lt"/>
              </a:rPr>
              <a:t>Receiver will send a Clear To Send (CTS) to only one node at a time</a:t>
            </a:r>
          </a:p>
          <a:p>
            <a:pPr lvl="1"/>
            <a:r>
              <a:rPr lang="en-US" dirty="0">
                <a:latin typeface="+mj-lt"/>
              </a:rPr>
              <a:t>RTS collisions are faster and less wasteful than hidden terminal collisions</a:t>
            </a:r>
          </a:p>
          <a:p>
            <a:pPr lvl="1"/>
            <a:r>
              <a:rPr lang="en-US" dirty="0">
                <a:latin typeface="+mj-lt"/>
              </a:rPr>
              <a:t>Downside: overhead is high for waiting for CTS when contention is low</a:t>
            </a:r>
          </a:p>
        </p:txBody>
      </p:sp>
      <p:sp>
        <p:nvSpPr>
          <p:cNvPr id="4" name="Slide Number Placeholder 3">
            <a:extLst>
              <a:ext uri="{FF2B5EF4-FFF2-40B4-BE49-F238E27FC236}">
                <a16:creationId xmlns:a16="http://schemas.microsoft.com/office/drawing/2014/main" id="{0E788F8A-159C-4F02-8578-31A0A00A822B}"/>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417089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Review of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24240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Solving Hidden Terminal Problem</a:t>
            </a:r>
          </a:p>
        </p:txBody>
      </p:sp>
      <p:sp>
        <p:nvSpPr>
          <p:cNvPr id="29700" name="laptop"/>
          <p:cNvSpPr>
            <a:spLocks noEditPoints="1" noChangeArrowheads="1"/>
          </p:cNvSpPr>
          <p:nvPr/>
        </p:nvSpPr>
        <p:spPr bwMode="auto">
          <a:xfrm>
            <a:off x="7848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29701" name="laptop"/>
          <p:cNvSpPr>
            <a:spLocks noEditPoints="1" noChangeArrowheads="1"/>
          </p:cNvSpPr>
          <p:nvPr/>
        </p:nvSpPr>
        <p:spPr bwMode="auto">
          <a:xfrm>
            <a:off x="3276600" y="44196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2693" name="Oval 5"/>
          <p:cNvSpPr>
            <a:spLocks noChangeArrowheads="1"/>
          </p:cNvSpPr>
          <p:nvPr/>
        </p:nvSpPr>
        <p:spPr bwMode="auto">
          <a:xfrm>
            <a:off x="1905000" y="4388525"/>
            <a:ext cx="4419600" cy="519351"/>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SG"/>
          </a:p>
        </p:txBody>
      </p:sp>
      <p:sp>
        <p:nvSpPr>
          <p:cNvPr id="29703" name="laptop"/>
          <p:cNvSpPr>
            <a:spLocks noEditPoints="1" noChangeArrowheads="1"/>
          </p:cNvSpPr>
          <p:nvPr/>
        </p:nvSpPr>
        <p:spPr bwMode="auto">
          <a:xfrm>
            <a:off x="5638800" y="2819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2695" name="Oval 7"/>
          <p:cNvSpPr>
            <a:spLocks noChangeArrowheads="1"/>
          </p:cNvSpPr>
          <p:nvPr/>
        </p:nvSpPr>
        <p:spPr bwMode="auto">
          <a:xfrm>
            <a:off x="3124200" y="3740825"/>
            <a:ext cx="259766" cy="519351"/>
          </a:xfrm>
          <a:prstGeom prst="ellipse">
            <a:avLst/>
          </a:prstGeom>
          <a:noFill/>
          <a:ln w="28575">
            <a:solidFill>
              <a:srgbClr val="00826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SG"/>
          </a:p>
        </p:txBody>
      </p:sp>
      <p:sp>
        <p:nvSpPr>
          <p:cNvPr id="29705" name="Text Box 8"/>
          <p:cNvSpPr txBox="1">
            <a:spLocks noChangeArrowheads="1"/>
          </p:cNvSpPr>
          <p:nvPr/>
        </p:nvSpPr>
        <p:spPr bwMode="auto">
          <a:xfrm>
            <a:off x="3565526" y="44608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A</a:t>
            </a:r>
          </a:p>
        </p:txBody>
      </p:sp>
      <p:sp>
        <p:nvSpPr>
          <p:cNvPr id="29706" name="Text Box 9"/>
          <p:cNvSpPr txBox="1">
            <a:spLocks noChangeArrowheads="1"/>
          </p:cNvSpPr>
          <p:nvPr/>
        </p:nvSpPr>
        <p:spPr bwMode="auto">
          <a:xfrm>
            <a:off x="5867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B</a:t>
            </a:r>
          </a:p>
        </p:txBody>
      </p:sp>
      <p:sp>
        <p:nvSpPr>
          <p:cNvPr id="29707" name="Text Box 10"/>
          <p:cNvSpPr txBox="1">
            <a:spLocks noChangeArrowheads="1"/>
          </p:cNvSpPr>
          <p:nvPr/>
        </p:nvSpPr>
        <p:spPr bwMode="auto">
          <a:xfrm>
            <a:off x="8137526" y="44608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C</a:t>
            </a:r>
          </a:p>
        </p:txBody>
      </p:sp>
      <p:grpSp>
        <p:nvGrpSpPr>
          <p:cNvPr id="2" name="Group 11"/>
          <p:cNvGrpSpPr>
            <a:grpSpLocks/>
          </p:cNvGrpSpPr>
          <p:nvPr/>
        </p:nvGrpSpPr>
        <p:grpSpPr bwMode="auto">
          <a:xfrm>
            <a:off x="4191000" y="3505200"/>
            <a:ext cx="1371600" cy="914400"/>
            <a:chOff x="1680" y="2208"/>
            <a:chExt cx="864" cy="576"/>
          </a:xfrm>
        </p:grpSpPr>
        <p:sp>
          <p:nvSpPr>
            <p:cNvPr id="29716" name="Line 12"/>
            <p:cNvSpPr>
              <a:spLocks noChangeShapeType="1"/>
            </p:cNvSpPr>
            <p:nvPr/>
          </p:nvSpPr>
          <p:spPr bwMode="auto">
            <a:xfrm flipV="1">
              <a:off x="1680" y="2208"/>
              <a:ext cx="864" cy="576"/>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7" name="Text Box 13"/>
            <p:cNvSpPr txBox="1">
              <a:spLocks noChangeArrowheads="1"/>
            </p:cNvSpPr>
            <p:nvPr/>
          </p:nvSpPr>
          <p:spPr bwMode="auto">
            <a:xfrm>
              <a:off x="1728" y="2208"/>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RTS</a:t>
              </a:r>
            </a:p>
          </p:txBody>
        </p:sp>
      </p:grpSp>
      <p:grpSp>
        <p:nvGrpSpPr>
          <p:cNvPr id="3" name="Group 14"/>
          <p:cNvGrpSpPr>
            <a:grpSpLocks/>
          </p:cNvGrpSpPr>
          <p:nvPr/>
        </p:nvGrpSpPr>
        <p:grpSpPr bwMode="auto">
          <a:xfrm>
            <a:off x="4343401" y="3810000"/>
            <a:ext cx="1463675" cy="838200"/>
            <a:chOff x="1776" y="2400"/>
            <a:chExt cx="922" cy="528"/>
          </a:xfrm>
        </p:grpSpPr>
        <p:sp>
          <p:nvSpPr>
            <p:cNvPr id="29714" name="Line 15"/>
            <p:cNvSpPr>
              <a:spLocks noChangeShapeType="1"/>
            </p:cNvSpPr>
            <p:nvPr/>
          </p:nvSpPr>
          <p:spPr bwMode="auto">
            <a:xfrm flipH="1">
              <a:off x="1776" y="2400"/>
              <a:ext cx="768"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15" name="Text Box 16"/>
            <p:cNvSpPr txBox="1">
              <a:spLocks noChangeArrowheads="1"/>
            </p:cNvSpPr>
            <p:nvPr/>
          </p:nvSpPr>
          <p:spPr bwMode="auto">
            <a:xfrm>
              <a:off x="2208" y="264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CTS</a:t>
              </a:r>
            </a:p>
          </p:txBody>
        </p:sp>
      </p:grpSp>
      <p:grpSp>
        <p:nvGrpSpPr>
          <p:cNvPr id="4" name="Group 17"/>
          <p:cNvGrpSpPr>
            <a:grpSpLocks/>
          </p:cNvGrpSpPr>
          <p:nvPr/>
        </p:nvGrpSpPr>
        <p:grpSpPr bwMode="auto">
          <a:xfrm>
            <a:off x="6629400" y="3429000"/>
            <a:ext cx="1295400" cy="990600"/>
            <a:chOff x="3216" y="2160"/>
            <a:chExt cx="816" cy="624"/>
          </a:xfrm>
        </p:grpSpPr>
        <p:sp>
          <p:nvSpPr>
            <p:cNvPr id="29712" name="Line 18"/>
            <p:cNvSpPr>
              <a:spLocks noChangeShapeType="1"/>
            </p:cNvSpPr>
            <p:nvPr/>
          </p:nvSpPr>
          <p:spPr bwMode="auto">
            <a:xfrm>
              <a:off x="3216" y="2256"/>
              <a:ext cx="816"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713" name="Text Box 19"/>
            <p:cNvSpPr txBox="1">
              <a:spLocks noChangeArrowheads="1"/>
            </p:cNvSpPr>
            <p:nvPr/>
          </p:nvSpPr>
          <p:spPr bwMode="auto">
            <a:xfrm>
              <a:off x="3456" y="216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CTS</a:t>
              </a:r>
            </a:p>
          </p:txBody>
        </p:sp>
      </p:grpSp>
      <p:sp>
        <p:nvSpPr>
          <p:cNvPr id="882708" name="Text Box 20"/>
          <p:cNvSpPr txBox="1">
            <a:spLocks noChangeArrowheads="1"/>
          </p:cNvSpPr>
          <p:nvPr/>
        </p:nvSpPr>
        <p:spPr bwMode="auto">
          <a:xfrm>
            <a:off x="7848600" y="5410200"/>
            <a:ext cx="221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hlink"/>
                </a:solidFill>
              </a:rPr>
              <a:t>OK, I’ll wait …</a:t>
            </a:r>
          </a:p>
        </p:txBody>
      </p:sp>
      <p:sp>
        <p:nvSpPr>
          <p:cNvPr id="5" name="TextBox 4"/>
          <p:cNvSpPr txBox="1"/>
          <p:nvPr/>
        </p:nvSpPr>
        <p:spPr>
          <a:xfrm>
            <a:off x="7010400" y="1439238"/>
            <a:ext cx="2971800" cy="646331"/>
          </a:xfrm>
          <a:prstGeom prst="rect">
            <a:avLst/>
          </a:prstGeom>
          <a:noFill/>
        </p:spPr>
        <p:txBody>
          <a:bodyPr wrap="square" rtlCol="0">
            <a:spAutoFit/>
          </a:bodyPr>
          <a:lstStyle/>
          <a:p>
            <a:pPr algn="ctr"/>
            <a:r>
              <a:rPr lang="en-US" i="1" dirty="0">
                <a:solidFill>
                  <a:srgbClr val="FF0000"/>
                </a:solidFill>
              </a:rPr>
              <a:t>Should RTS/CTS be used all the time?</a:t>
            </a:r>
          </a:p>
        </p:txBody>
      </p:sp>
      <p:sp>
        <p:nvSpPr>
          <p:cNvPr id="6" name="Slide Number Placeholder 5"/>
          <p:cNvSpPr>
            <a:spLocks noGrp="1"/>
          </p:cNvSpPr>
          <p:nvPr>
            <p:ph type="sldNum" sz="quarter" idx="12"/>
          </p:nvPr>
        </p:nvSpPr>
        <p:spPr/>
        <p:txBody>
          <a:bodyPr/>
          <a:lstStyle/>
          <a:p>
            <a:fld id="{69E57DC2-970A-4B3E-BB1C-7A09969E49DF}" type="slidenum">
              <a:rPr lang="en-US" smtClean="0"/>
              <a:t>60</a:t>
            </a:fld>
            <a:endParaRPr lang="en-US" dirty="0"/>
          </a:p>
        </p:txBody>
      </p:sp>
    </p:spTree>
    <p:extLst>
      <p:ext uri="{BB962C8B-B14F-4D97-AF65-F5344CB8AC3E}">
        <p14:creationId xmlns:p14="http://schemas.microsoft.com/office/powerpoint/2010/main" val="106432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2693"/>
                                        </p:tgtEl>
                                        <p:attrNameLst>
                                          <p:attrName>style.visibility</p:attrName>
                                        </p:attrNameLst>
                                      </p:cBhvr>
                                      <p:to>
                                        <p:strVal val="visible"/>
                                      </p:to>
                                    </p:set>
                                    <p:animEffect transition="in" filter="blinds(horizontal)">
                                      <p:cBhvr>
                                        <p:cTn id="7" dur="500"/>
                                        <p:tgtEl>
                                          <p:spTgt spid="882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2695"/>
                                        </p:tgtEl>
                                        <p:attrNameLst>
                                          <p:attrName>style.visibility</p:attrName>
                                        </p:attrNameLst>
                                      </p:cBhvr>
                                      <p:to>
                                        <p:strVal val="visible"/>
                                      </p:to>
                                    </p:set>
                                    <p:animEffect transition="in" filter="blinds(horizontal)">
                                      <p:cBhvr>
                                        <p:cTn id="17" dur="500"/>
                                        <p:tgtEl>
                                          <p:spTgt spid="8826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82708"/>
                                        </p:tgtEl>
                                        <p:attrNameLst>
                                          <p:attrName>style.visibility</p:attrName>
                                        </p:attrNameLst>
                                      </p:cBhvr>
                                      <p:to>
                                        <p:strVal val="visible"/>
                                      </p:to>
                                    </p:set>
                                    <p:animEffect transition="in" filter="blinds(horizontal)">
                                      <p:cBhvr>
                                        <p:cTn id="32" dur="500"/>
                                        <p:tgtEl>
                                          <p:spTgt spid="88270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P spid="882695" grpId="0" animBg="1"/>
      <p:bldP spid="882708"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t>But Expose Terminal Problem…</a:t>
            </a:r>
          </a:p>
        </p:txBody>
      </p:sp>
      <p:sp>
        <p:nvSpPr>
          <p:cNvPr id="30724" name="Rectangle 3"/>
          <p:cNvSpPr>
            <a:spLocks noChangeArrowheads="1"/>
          </p:cNvSpPr>
          <p:nvPr/>
        </p:nvSpPr>
        <p:spPr bwMode="auto">
          <a:xfrm>
            <a:off x="2865439" y="277336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30725" name="laptop"/>
          <p:cNvSpPr>
            <a:spLocks noEditPoints="1" noChangeArrowheads="1"/>
          </p:cNvSpPr>
          <p:nvPr/>
        </p:nvSpPr>
        <p:spPr bwMode="auto">
          <a:xfrm>
            <a:off x="8001000" y="3962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30726" name="laptop"/>
          <p:cNvSpPr>
            <a:spLocks noEditPoints="1" noChangeArrowheads="1"/>
          </p:cNvSpPr>
          <p:nvPr/>
        </p:nvSpPr>
        <p:spPr bwMode="auto">
          <a:xfrm>
            <a:off x="3429000" y="3962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4742" name="Oval 6"/>
          <p:cNvSpPr>
            <a:spLocks noChangeArrowheads="1"/>
          </p:cNvSpPr>
          <p:nvPr/>
        </p:nvSpPr>
        <p:spPr bwMode="auto">
          <a:xfrm>
            <a:off x="2057400" y="3931325"/>
            <a:ext cx="4419600" cy="519351"/>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SG"/>
          </a:p>
        </p:txBody>
      </p:sp>
      <p:sp>
        <p:nvSpPr>
          <p:cNvPr id="30728" name="laptop"/>
          <p:cNvSpPr>
            <a:spLocks noEditPoints="1" noChangeArrowheads="1"/>
          </p:cNvSpPr>
          <p:nvPr/>
        </p:nvSpPr>
        <p:spPr bwMode="auto">
          <a:xfrm>
            <a:off x="5791200" y="23622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884744" name="Oval 8"/>
          <p:cNvSpPr>
            <a:spLocks noChangeArrowheads="1"/>
          </p:cNvSpPr>
          <p:nvPr/>
        </p:nvSpPr>
        <p:spPr bwMode="auto">
          <a:xfrm>
            <a:off x="3276600" y="3283625"/>
            <a:ext cx="259766" cy="519351"/>
          </a:xfrm>
          <a:prstGeom prst="ellipse">
            <a:avLst/>
          </a:prstGeom>
          <a:noFill/>
          <a:ln w="28575">
            <a:solidFill>
              <a:srgbClr val="00826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SG"/>
          </a:p>
        </p:txBody>
      </p:sp>
      <p:sp>
        <p:nvSpPr>
          <p:cNvPr id="30730" name="Text Box 9"/>
          <p:cNvSpPr txBox="1">
            <a:spLocks noChangeArrowheads="1"/>
          </p:cNvSpPr>
          <p:nvPr/>
        </p:nvSpPr>
        <p:spPr bwMode="auto">
          <a:xfrm>
            <a:off x="3717926" y="40036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A</a:t>
            </a:r>
          </a:p>
        </p:txBody>
      </p:sp>
      <p:sp>
        <p:nvSpPr>
          <p:cNvPr id="30731" name="Text Box 10"/>
          <p:cNvSpPr txBox="1">
            <a:spLocks noChangeArrowheads="1"/>
          </p:cNvSpPr>
          <p:nvPr/>
        </p:nvSpPr>
        <p:spPr bwMode="auto">
          <a:xfrm>
            <a:off x="6019800" y="2438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B</a:t>
            </a:r>
          </a:p>
        </p:txBody>
      </p:sp>
      <p:sp>
        <p:nvSpPr>
          <p:cNvPr id="30732" name="Text Box 11"/>
          <p:cNvSpPr txBox="1">
            <a:spLocks noChangeArrowheads="1"/>
          </p:cNvSpPr>
          <p:nvPr/>
        </p:nvSpPr>
        <p:spPr bwMode="auto">
          <a:xfrm>
            <a:off x="8289926" y="40036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C</a:t>
            </a:r>
          </a:p>
        </p:txBody>
      </p:sp>
      <p:grpSp>
        <p:nvGrpSpPr>
          <p:cNvPr id="2" name="Group 12"/>
          <p:cNvGrpSpPr>
            <a:grpSpLocks/>
          </p:cNvGrpSpPr>
          <p:nvPr/>
        </p:nvGrpSpPr>
        <p:grpSpPr bwMode="auto">
          <a:xfrm>
            <a:off x="4343400" y="3048000"/>
            <a:ext cx="1371600" cy="914400"/>
            <a:chOff x="1680" y="2208"/>
            <a:chExt cx="864" cy="576"/>
          </a:xfrm>
        </p:grpSpPr>
        <p:sp>
          <p:nvSpPr>
            <p:cNvPr id="30745" name="Line 13"/>
            <p:cNvSpPr>
              <a:spLocks noChangeShapeType="1"/>
            </p:cNvSpPr>
            <p:nvPr/>
          </p:nvSpPr>
          <p:spPr bwMode="auto">
            <a:xfrm flipV="1">
              <a:off x="1680" y="2208"/>
              <a:ext cx="864" cy="576"/>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0746" name="Text Box 14"/>
            <p:cNvSpPr txBox="1">
              <a:spLocks noChangeArrowheads="1"/>
            </p:cNvSpPr>
            <p:nvPr/>
          </p:nvSpPr>
          <p:spPr bwMode="auto">
            <a:xfrm>
              <a:off x="1728" y="2208"/>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CTS</a:t>
              </a:r>
            </a:p>
          </p:txBody>
        </p:sp>
      </p:grpSp>
      <p:grpSp>
        <p:nvGrpSpPr>
          <p:cNvPr id="3" name="Group 15"/>
          <p:cNvGrpSpPr>
            <a:grpSpLocks/>
          </p:cNvGrpSpPr>
          <p:nvPr/>
        </p:nvGrpSpPr>
        <p:grpSpPr bwMode="auto">
          <a:xfrm>
            <a:off x="4495801" y="3352800"/>
            <a:ext cx="1463675" cy="838200"/>
            <a:chOff x="1776" y="2400"/>
            <a:chExt cx="922" cy="528"/>
          </a:xfrm>
        </p:grpSpPr>
        <p:sp>
          <p:nvSpPr>
            <p:cNvPr id="30743" name="Line 16"/>
            <p:cNvSpPr>
              <a:spLocks noChangeShapeType="1"/>
            </p:cNvSpPr>
            <p:nvPr/>
          </p:nvSpPr>
          <p:spPr bwMode="auto">
            <a:xfrm flipH="1">
              <a:off x="1776" y="2400"/>
              <a:ext cx="768"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0744" name="Text Box 17"/>
            <p:cNvSpPr txBox="1">
              <a:spLocks noChangeArrowheads="1"/>
            </p:cNvSpPr>
            <p:nvPr/>
          </p:nvSpPr>
          <p:spPr bwMode="auto">
            <a:xfrm>
              <a:off x="2208" y="264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RTS</a:t>
              </a:r>
            </a:p>
          </p:txBody>
        </p:sp>
      </p:grpSp>
      <p:grpSp>
        <p:nvGrpSpPr>
          <p:cNvPr id="4" name="Group 18"/>
          <p:cNvGrpSpPr>
            <a:grpSpLocks/>
          </p:cNvGrpSpPr>
          <p:nvPr/>
        </p:nvGrpSpPr>
        <p:grpSpPr bwMode="auto">
          <a:xfrm>
            <a:off x="6781800" y="2971800"/>
            <a:ext cx="1295400" cy="990600"/>
            <a:chOff x="3216" y="2160"/>
            <a:chExt cx="816" cy="624"/>
          </a:xfrm>
        </p:grpSpPr>
        <p:sp>
          <p:nvSpPr>
            <p:cNvPr id="30741" name="Line 19"/>
            <p:cNvSpPr>
              <a:spLocks noChangeShapeType="1"/>
            </p:cNvSpPr>
            <p:nvPr/>
          </p:nvSpPr>
          <p:spPr bwMode="auto">
            <a:xfrm>
              <a:off x="3216" y="2256"/>
              <a:ext cx="816" cy="528"/>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0742" name="Text Box 20"/>
            <p:cNvSpPr txBox="1">
              <a:spLocks noChangeArrowheads="1"/>
            </p:cNvSpPr>
            <p:nvPr/>
          </p:nvSpPr>
          <p:spPr bwMode="auto">
            <a:xfrm>
              <a:off x="3456" y="2160"/>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solidFill>
                    <a:schemeClr val="tx1"/>
                  </a:solidFill>
                </a:rPr>
                <a:t>RTS</a:t>
              </a:r>
            </a:p>
          </p:txBody>
        </p:sp>
      </p:grpSp>
      <p:sp>
        <p:nvSpPr>
          <p:cNvPr id="30736" name="laptop"/>
          <p:cNvSpPr>
            <a:spLocks noEditPoints="1" noChangeArrowheads="1"/>
          </p:cNvSpPr>
          <p:nvPr/>
        </p:nvSpPr>
        <p:spPr bwMode="auto">
          <a:xfrm>
            <a:off x="9220200" y="5105400"/>
            <a:ext cx="914400" cy="9144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6600"/>
          </a:solidFill>
          <a:ln w="28575">
            <a:solidFill>
              <a:srgbClr val="00FFFF"/>
            </a:solidFill>
            <a:miter lim="800000"/>
            <a:headEnd/>
            <a:tailEnd/>
          </a:ln>
        </p:spPr>
        <p:txBody>
          <a:bodyPr/>
          <a:lstStyle/>
          <a:p>
            <a:endParaRPr lang="en-US"/>
          </a:p>
        </p:txBody>
      </p:sp>
      <p:sp>
        <p:nvSpPr>
          <p:cNvPr id="30737" name="Text Box 22"/>
          <p:cNvSpPr txBox="1">
            <a:spLocks noChangeArrowheads="1"/>
          </p:cNvSpPr>
          <p:nvPr/>
        </p:nvSpPr>
        <p:spPr bwMode="auto">
          <a:xfrm>
            <a:off x="9509126" y="51466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a:t>D</a:t>
            </a:r>
          </a:p>
        </p:txBody>
      </p:sp>
      <p:grpSp>
        <p:nvGrpSpPr>
          <p:cNvPr id="5" name="Group 23"/>
          <p:cNvGrpSpPr>
            <a:grpSpLocks/>
          </p:cNvGrpSpPr>
          <p:nvPr/>
        </p:nvGrpSpPr>
        <p:grpSpPr bwMode="auto">
          <a:xfrm>
            <a:off x="7162813" y="5029204"/>
            <a:ext cx="2209803" cy="982663"/>
            <a:chOff x="3552" y="3168"/>
            <a:chExt cx="1392" cy="619"/>
          </a:xfrm>
        </p:grpSpPr>
        <p:sp>
          <p:nvSpPr>
            <p:cNvPr id="30739" name="Line 24"/>
            <p:cNvSpPr>
              <a:spLocks noChangeShapeType="1"/>
            </p:cNvSpPr>
            <p:nvPr/>
          </p:nvSpPr>
          <p:spPr bwMode="auto">
            <a:xfrm>
              <a:off x="4608" y="3168"/>
              <a:ext cx="240" cy="336"/>
            </a:xfrm>
            <a:prstGeom prst="line">
              <a:avLst/>
            </a:prstGeom>
            <a:noFill/>
            <a:ln w="28575">
              <a:solidFill>
                <a:srgbClr val="00826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0740" name="Text Box 25"/>
            <p:cNvSpPr txBox="1">
              <a:spLocks noChangeArrowheads="1"/>
            </p:cNvSpPr>
            <p:nvPr/>
          </p:nvSpPr>
          <p:spPr bwMode="auto">
            <a:xfrm>
              <a:off x="3552" y="3264"/>
              <a:ext cx="139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FFCC99"/>
                  </a:solidFill>
                  <a:latin typeface="Times New Roman" pitchFamily="18" charset="0"/>
                </a:defRPr>
              </a:lvl1pPr>
              <a:lvl2pPr marL="742950" indent="-285750" eaLnBrk="0" hangingPunct="0">
                <a:defRPr sz="2400" b="1">
                  <a:solidFill>
                    <a:srgbClr val="FFCC99"/>
                  </a:solidFill>
                  <a:latin typeface="Times New Roman" pitchFamily="18" charset="0"/>
                </a:defRPr>
              </a:lvl2pPr>
              <a:lvl3pPr marL="1143000" indent="-228600" eaLnBrk="0" hangingPunct="0">
                <a:defRPr sz="2400" b="1">
                  <a:solidFill>
                    <a:srgbClr val="FFCC99"/>
                  </a:solidFill>
                  <a:latin typeface="Times New Roman" pitchFamily="18" charset="0"/>
                </a:defRPr>
              </a:lvl3pPr>
              <a:lvl4pPr marL="1600200" indent="-228600" eaLnBrk="0" hangingPunct="0">
                <a:defRPr sz="2400" b="1">
                  <a:solidFill>
                    <a:srgbClr val="FFCC99"/>
                  </a:solidFill>
                  <a:latin typeface="Times New Roman" pitchFamily="18" charset="0"/>
                </a:defRPr>
              </a:lvl4pPr>
              <a:lvl5pPr marL="2057400" indent="-228600" eaLnBrk="0" hangingPunct="0">
                <a:defRPr sz="2400" b="1">
                  <a:solidFill>
                    <a:srgbClr val="FFCC99"/>
                  </a:solidFill>
                  <a:latin typeface="Times New Roman" pitchFamily="18" charset="0"/>
                </a:defRPr>
              </a:lvl5pPr>
              <a:lvl6pPr marL="2514600" indent="-228600" eaLnBrk="0" fontAlgn="base" hangingPunct="0">
                <a:spcBef>
                  <a:spcPct val="0"/>
                </a:spcBef>
                <a:spcAft>
                  <a:spcPct val="0"/>
                </a:spcAft>
                <a:defRPr sz="2400" b="1">
                  <a:solidFill>
                    <a:srgbClr val="FFCC99"/>
                  </a:solidFill>
                  <a:latin typeface="Times New Roman" pitchFamily="18" charset="0"/>
                </a:defRPr>
              </a:lvl6pPr>
              <a:lvl7pPr marL="2971800" indent="-228600" eaLnBrk="0" fontAlgn="base" hangingPunct="0">
                <a:spcBef>
                  <a:spcPct val="0"/>
                </a:spcBef>
                <a:spcAft>
                  <a:spcPct val="0"/>
                </a:spcAft>
                <a:defRPr sz="2400" b="1">
                  <a:solidFill>
                    <a:srgbClr val="FFCC99"/>
                  </a:solidFill>
                  <a:latin typeface="Times New Roman" pitchFamily="18" charset="0"/>
                </a:defRPr>
              </a:lvl7pPr>
              <a:lvl8pPr marL="3429000" indent="-228600" eaLnBrk="0" fontAlgn="base" hangingPunct="0">
                <a:spcBef>
                  <a:spcPct val="0"/>
                </a:spcBef>
                <a:spcAft>
                  <a:spcPct val="0"/>
                </a:spcAft>
                <a:defRPr sz="2400" b="1">
                  <a:solidFill>
                    <a:srgbClr val="FFCC99"/>
                  </a:solidFill>
                  <a:latin typeface="Times New Roman" pitchFamily="18" charset="0"/>
                </a:defRPr>
              </a:lvl8pPr>
              <a:lvl9pPr marL="3886200" indent="-228600" eaLnBrk="0" fontAlgn="base" hangingPunct="0">
                <a:spcBef>
                  <a:spcPct val="0"/>
                </a:spcBef>
                <a:spcAft>
                  <a:spcPct val="0"/>
                </a:spcAft>
                <a:defRPr sz="2400" b="1">
                  <a:solidFill>
                    <a:srgbClr val="FFCC99"/>
                  </a:solidFill>
                  <a:latin typeface="Times New Roman" pitchFamily="18" charset="0"/>
                </a:defRPr>
              </a:lvl9pPr>
            </a:lstStyle>
            <a:p>
              <a:pPr eaLnBrk="1" hangingPunct="1"/>
              <a:r>
                <a:rPr lang="en-US" dirty="0">
                  <a:solidFill>
                    <a:schemeClr val="hlink"/>
                  </a:solidFill>
                </a:rPr>
                <a:t>C wants to transmit, OK?</a:t>
              </a:r>
            </a:p>
          </p:txBody>
        </p:sp>
      </p:grpSp>
      <p:sp>
        <p:nvSpPr>
          <p:cNvPr id="6" name="Slide Number Placeholder 5"/>
          <p:cNvSpPr>
            <a:spLocks noGrp="1"/>
          </p:cNvSpPr>
          <p:nvPr>
            <p:ph type="sldNum" sz="quarter" idx="12"/>
          </p:nvPr>
        </p:nvSpPr>
        <p:spPr/>
        <p:txBody>
          <a:bodyPr/>
          <a:lstStyle/>
          <a:p>
            <a:fld id="{69E57DC2-970A-4B3E-BB1C-7A09969E49DF}" type="slidenum">
              <a:rPr lang="en-US" smtClean="0"/>
              <a:t>61</a:t>
            </a:fld>
            <a:endParaRPr lang="en-US" dirty="0"/>
          </a:p>
        </p:txBody>
      </p:sp>
    </p:spTree>
    <p:extLst>
      <p:ext uri="{BB962C8B-B14F-4D97-AF65-F5344CB8AC3E}">
        <p14:creationId xmlns:p14="http://schemas.microsoft.com/office/powerpoint/2010/main" val="410409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4744"/>
                                        </p:tgtEl>
                                        <p:attrNameLst>
                                          <p:attrName>style.visibility</p:attrName>
                                        </p:attrNameLst>
                                      </p:cBhvr>
                                      <p:to>
                                        <p:strVal val="visible"/>
                                      </p:to>
                                    </p:set>
                                    <p:animEffect transition="in" filter="blinds(horizontal)">
                                      <p:cBhvr>
                                        <p:cTn id="7" dur="500"/>
                                        <p:tgtEl>
                                          <p:spTgt spid="8847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84742"/>
                                        </p:tgtEl>
                                        <p:attrNameLst>
                                          <p:attrName>style.visibility</p:attrName>
                                        </p:attrNameLst>
                                      </p:cBhvr>
                                      <p:to>
                                        <p:strVal val="visible"/>
                                      </p:to>
                                    </p:set>
                                    <p:animEffect transition="in" filter="blinds(horizontal)">
                                      <p:cBhvr>
                                        <p:cTn id="22" dur="500"/>
                                        <p:tgtEl>
                                          <p:spTgt spid="8847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2" grpId="0" animBg="1"/>
      <p:bldP spid="8847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56005" y="182023"/>
            <a:ext cx="10235109" cy="1485900"/>
          </a:xfrm>
        </p:spPr>
        <p:txBody>
          <a:bodyPr/>
          <a:lstStyle/>
          <a:p>
            <a:pPr eaLnBrk="1" hangingPunct="1"/>
            <a:r>
              <a:rPr lang="en-US" dirty="0"/>
              <a:t>Wireless channel quality and transmission rate</a:t>
            </a:r>
            <a:endParaRPr lang="en-SG" dirty="0"/>
          </a:p>
        </p:txBody>
      </p:sp>
      <p:sp>
        <p:nvSpPr>
          <p:cNvPr id="24579" name="Content Placeholder 2"/>
          <p:cNvSpPr>
            <a:spLocks noGrp="1"/>
          </p:cNvSpPr>
          <p:nvPr>
            <p:ph idx="1"/>
          </p:nvPr>
        </p:nvSpPr>
        <p:spPr>
          <a:xfrm>
            <a:off x="1000885" y="1436581"/>
            <a:ext cx="10841436" cy="4684713"/>
          </a:xfrm>
        </p:spPr>
        <p:txBody>
          <a:bodyPr/>
          <a:lstStyle/>
          <a:p>
            <a:pPr eaLnBrk="1" hangingPunct="1"/>
            <a:r>
              <a:rPr lang="en-US" dirty="0">
                <a:latin typeface="+mj-lt"/>
              </a:rPr>
              <a:t>Wireless transmission rate achievable depends on </a:t>
            </a:r>
          </a:p>
          <a:p>
            <a:pPr lvl="1" eaLnBrk="1" hangingPunct="1"/>
            <a:r>
              <a:rPr lang="en-US" dirty="0">
                <a:latin typeface="+mj-lt"/>
              </a:rPr>
              <a:t>channel quality: higher rate on “good” channel</a:t>
            </a:r>
          </a:p>
          <a:p>
            <a:pPr lvl="1" eaLnBrk="1" hangingPunct="1"/>
            <a:r>
              <a:rPr lang="en-US" dirty="0">
                <a:latin typeface="+mj-lt"/>
              </a:rPr>
              <a:t>technology used: </a:t>
            </a:r>
          </a:p>
          <a:p>
            <a:pPr lvl="2" eaLnBrk="1" hangingPunct="1"/>
            <a:r>
              <a:rPr lang="en-US" sz="2800" dirty="0">
                <a:latin typeface="+mj-lt"/>
              </a:rPr>
              <a:t>802.11b (1 – 11Mbps)</a:t>
            </a:r>
          </a:p>
          <a:p>
            <a:pPr lvl="2" eaLnBrk="1" hangingPunct="1"/>
            <a:r>
              <a:rPr lang="en-US" sz="2800" dirty="0">
                <a:latin typeface="+mj-lt"/>
              </a:rPr>
              <a:t>802.11a/g (6 – 54Mbps)</a:t>
            </a:r>
          </a:p>
          <a:p>
            <a:pPr lvl="2" eaLnBrk="1" hangingPunct="1"/>
            <a:r>
              <a:rPr lang="en-US" sz="2800" dirty="0">
                <a:latin typeface="+mj-lt"/>
              </a:rPr>
              <a:t>802.11n (7.2 – 150Mbps)</a:t>
            </a:r>
          </a:p>
          <a:p>
            <a:pPr eaLnBrk="1" hangingPunct="1"/>
            <a:endParaRPr lang="en-US" dirty="0">
              <a:latin typeface="+mj-lt"/>
            </a:endParaRPr>
          </a:p>
          <a:p>
            <a:pPr eaLnBrk="1" hangingPunct="1"/>
            <a:r>
              <a:rPr lang="en-US" dirty="0">
                <a:latin typeface="+mj-lt"/>
              </a:rPr>
              <a:t>Common for an </a:t>
            </a:r>
            <a:r>
              <a:rPr lang="en-US" dirty="0" err="1">
                <a:latin typeface="+mj-lt"/>
              </a:rPr>
              <a:t>WiFi</a:t>
            </a:r>
            <a:r>
              <a:rPr lang="en-US" dirty="0">
                <a:latin typeface="+mj-lt"/>
              </a:rPr>
              <a:t> access point to support devices with different channel qualities and 802.11 protocols</a:t>
            </a:r>
          </a:p>
          <a:p>
            <a:pPr lvl="1" eaLnBrk="1" hangingPunct="1"/>
            <a:r>
              <a:rPr lang="en-US" dirty="0">
                <a:latin typeface="+mj-lt"/>
              </a:rPr>
              <a:t>What is the impact of such heterogeneity on average transmission rate?  </a:t>
            </a:r>
          </a:p>
          <a:p>
            <a:pPr lvl="1" eaLnBrk="1" hangingPunct="1"/>
            <a:endParaRPr lang="en-US" dirty="0"/>
          </a:p>
          <a:p>
            <a:pPr lvl="1" eaLnBrk="1" hangingPunct="1"/>
            <a:endParaRPr lang="en-SG" dirty="0"/>
          </a:p>
        </p:txBody>
      </p:sp>
      <p:sp>
        <p:nvSpPr>
          <p:cNvPr id="2" name="Slide Number Placeholder 1"/>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662343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1000885" y="1335303"/>
            <a:ext cx="10482407" cy="5071107"/>
          </a:xfrm>
        </p:spPr>
        <p:txBody>
          <a:bodyPr/>
          <a:lstStyle/>
          <a:p>
            <a:pPr eaLnBrk="1" hangingPunct="1"/>
            <a:r>
              <a:rPr lang="en-US" dirty="0">
                <a:latin typeface="+mj-lt"/>
              </a:rPr>
              <a:t>Average transmission rate </a:t>
            </a:r>
          </a:p>
          <a:p>
            <a:pPr marL="530352" lvl="1" indent="0">
              <a:buNone/>
            </a:pPr>
            <a:r>
              <a:rPr lang="en-US" sz="2800" dirty="0">
                <a:latin typeface="+mj-lt"/>
              </a:rPr>
              <a:t>= Number of packets sent in X secs / X secs</a:t>
            </a:r>
            <a:br>
              <a:rPr lang="en-US" sz="2800" dirty="0">
                <a:latin typeface="+mj-lt"/>
              </a:rPr>
            </a:br>
            <a:endParaRPr lang="en-US" dirty="0">
              <a:latin typeface="+mj-lt"/>
            </a:endParaRPr>
          </a:p>
          <a:p>
            <a:pPr eaLnBrk="1" hangingPunct="1"/>
            <a:r>
              <a:rPr lang="en-US" dirty="0">
                <a:latin typeface="+mj-lt"/>
              </a:rPr>
              <a:t>In standard CSMA/CA, nodes send (almost) same number of packets on the average</a:t>
            </a:r>
          </a:p>
          <a:p>
            <a:pPr marL="0" indent="0">
              <a:buNone/>
            </a:pPr>
            <a:endParaRPr lang="en-US" dirty="0">
              <a:latin typeface="+mj-lt"/>
            </a:endParaRPr>
          </a:p>
          <a:p>
            <a:pPr eaLnBrk="1" hangingPunct="1"/>
            <a:r>
              <a:rPr lang="en-US" dirty="0">
                <a:latin typeface="+mj-lt"/>
              </a:rPr>
              <a:t>Configuration</a:t>
            </a:r>
          </a:p>
          <a:p>
            <a:pPr lvl="1" eaLnBrk="1" hangingPunct="1"/>
            <a:r>
              <a:rPr lang="en-US" dirty="0">
                <a:latin typeface="+mj-lt"/>
              </a:rPr>
              <a:t>number of nodes: X (&gt;1)</a:t>
            </a:r>
          </a:p>
          <a:p>
            <a:pPr lvl="1" eaLnBrk="1" hangingPunct="1"/>
            <a:r>
              <a:rPr lang="en-US" dirty="0">
                <a:latin typeface="+mj-lt"/>
              </a:rPr>
              <a:t>two rates: 10Mbps or 150Mbps</a:t>
            </a:r>
          </a:p>
          <a:p>
            <a:pPr eaLnBrk="1" hangingPunct="1"/>
            <a:endParaRPr lang="en-US" dirty="0">
              <a:latin typeface="Arial" charset="0"/>
            </a:endParaRPr>
          </a:p>
          <a:p>
            <a:pPr lvl="1" eaLnBrk="1" hangingPunct="1"/>
            <a:endParaRPr lang="en-US" dirty="0"/>
          </a:p>
          <a:p>
            <a:pPr lvl="1" eaLnBrk="1" hangingPunct="1"/>
            <a:endParaRPr lang="en-US" dirty="0"/>
          </a:p>
          <a:p>
            <a:pPr lvl="1" eaLnBrk="1" hangingPunct="1"/>
            <a:endParaRPr lang="en-SG" dirty="0"/>
          </a:p>
        </p:txBody>
      </p:sp>
      <p:sp>
        <p:nvSpPr>
          <p:cNvPr id="2" name="Slide Number Placeholder 1"/>
          <p:cNvSpPr>
            <a:spLocks noGrp="1"/>
          </p:cNvSpPr>
          <p:nvPr>
            <p:ph type="sldNum" sz="quarter" idx="12"/>
          </p:nvPr>
        </p:nvSpPr>
        <p:spPr/>
        <p:txBody>
          <a:bodyPr/>
          <a:lstStyle/>
          <a:p>
            <a:fld id="{69E57DC2-970A-4B3E-BB1C-7A09969E49DF}" type="slidenum">
              <a:rPr lang="en-US" smtClean="0"/>
              <a:t>63</a:t>
            </a:fld>
            <a:endParaRPr lang="en-US" dirty="0"/>
          </a:p>
        </p:txBody>
      </p:sp>
      <p:sp>
        <p:nvSpPr>
          <p:cNvPr id="5" name="Title 1">
            <a:extLst>
              <a:ext uri="{FF2B5EF4-FFF2-40B4-BE49-F238E27FC236}">
                <a16:creationId xmlns:a16="http://schemas.microsoft.com/office/drawing/2014/main" id="{BEB5E255-C56E-D7B1-2081-AE177953F064}"/>
              </a:ext>
            </a:extLst>
          </p:cNvPr>
          <p:cNvSpPr>
            <a:spLocks noGrp="1"/>
          </p:cNvSpPr>
          <p:nvPr>
            <p:ph type="title"/>
          </p:nvPr>
        </p:nvSpPr>
        <p:spPr>
          <a:xfrm>
            <a:off x="956005" y="182023"/>
            <a:ext cx="10235109" cy="1485900"/>
          </a:xfrm>
        </p:spPr>
        <p:txBody>
          <a:bodyPr/>
          <a:lstStyle/>
          <a:p>
            <a:pPr eaLnBrk="1" hangingPunct="1"/>
            <a:r>
              <a:rPr lang="en-US" dirty="0"/>
              <a:t>Wireless channel quality and transmission rate</a:t>
            </a:r>
            <a:endParaRPr lang="en-SG"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1000885" y="1344612"/>
            <a:ext cx="10740459" cy="5011738"/>
          </a:xfrm>
        </p:spPr>
        <p:txBody>
          <a:bodyPr>
            <a:normAutofit/>
          </a:bodyPr>
          <a:lstStyle/>
          <a:p>
            <a:pPr eaLnBrk="1" hangingPunct="1"/>
            <a:r>
              <a:rPr lang="en-US" dirty="0">
                <a:latin typeface="+mj-lt"/>
              </a:rPr>
              <a:t>X-1 nodes at 150Mbps, 1 node at 10Mbps</a:t>
            </a:r>
          </a:p>
          <a:p>
            <a:pPr eaLnBrk="1" hangingPunct="1"/>
            <a:r>
              <a:rPr lang="en-US" dirty="0">
                <a:latin typeface="+mj-lt"/>
              </a:rPr>
              <a:t>Each node sends same number of packets</a:t>
            </a:r>
          </a:p>
          <a:p>
            <a:pPr eaLnBrk="1" hangingPunct="1"/>
            <a:r>
              <a:rPr lang="en-US" dirty="0">
                <a:latin typeface="+mj-lt"/>
              </a:rPr>
              <a:t>Let time unit be duration to transmit one packet at 10Mbps</a:t>
            </a:r>
          </a:p>
          <a:p>
            <a:pPr eaLnBrk="1" hangingPunct="1"/>
            <a:endParaRPr lang="en-US" dirty="0">
              <a:latin typeface="+mj-lt"/>
            </a:endParaRPr>
          </a:p>
          <a:p>
            <a:pPr eaLnBrk="1" hangingPunct="1"/>
            <a:r>
              <a:rPr lang="en-US" dirty="0">
                <a:latin typeface="+mj-lt"/>
              </a:rPr>
              <a:t>Number of packets sent (by X nodes) = X</a:t>
            </a:r>
          </a:p>
          <a:p>
            <a:pPr eaLnBrk="1" hangingPunct="1"/>
            <a:r>
              <a:rPr lang="en-US" dirty="0">
                <a:latin typeface="+mj-lt"/>
              </a:rPr>
              <a:t>Duration to send X packets = (X-1)/15 + 1</a:t>
            </a:r>
          </a:p>
          <a:p>
            <a:pPr eaLnBrk="1" hangingPunct="1"/>
            <a:r>
              <a:rPr lang="en-US" dirty="0">
                <a:latin typeface="+mj-lt"/>
              </a:rPr>
              <a:t>Average rate = 10 * X / ((X-1)/15 + 1) = 150X/(X+14) </a:t>
            </a:r>
          </a:p>
          <a:p>
            <a:pPr lvl="2" eaLnBrk="1" hangingPunct="1"/>
            <a:r>
              <a:rPr lang="en-US" sz="2800" dirty="0">
                <a:solidFill>
                  <a:srgbClr val="0070C0"/>
                </a:solidFill>
                <a:latin typeface="+mj-lt"/>
              </a:rPr>
              <a:t>X=2, rate = 300/16 = 18.75</a:t>
            </a:r>
          </a:p>
          <a:p>
            <a:pPr lvl="2" eaLnBrk="1" hangingPunct="1"/>
            <a:r>
              <a:rPr lang="en-US" sz="2800" dirty="0">
                <a:solidFill>
                  <a:srgbClr val="0070C0"/>
                </a:solidFill>
                <a:latin typeface="+mj-lt"/>
              </a:rPr>
              <a:t>X=5, rate = 750/19 = 39.47</a:t>
            </a:r>
          </a:p>
          <a:p>
            <a:pPr lvl="2" eaLnBrk="1" hangingPunct="1"/>
            <a:r>
              <a:rPr lang="en-US" sz="2800" dirty="0">
                <a:solidFill>
                  <a:srgbClr val="0070C0"/>
                </a:solidFill>
                <a:latin typeface="+mj-lt"/>
              </a:rPr>
              <a:t>X=10, rate = 1500/24 = 62.5</a:t>
            </a:r>
          </a:p>
          <a:p>
            <a:pPr lvl="1" eaLnBrk="1" hangingPunct="1"/>
            <a:endParaRPr lang="en-US" dirty="0"/>
          </a:p>
          <a:p>
            <a:pPr lvl="1" eaLnBrk="1" hangingPunct="1"/>
            <a:endParaRPr lang="en-US" dirty="0"/>
          </a:p>
          <a:p>
            <a:pPr lvl="1" eaLnBrk="1" hangingPunct="1"/>
            <a:endParaRPr lang="en-SG" dirty="0"/>
          </a:p>
        </p:txBody>
      </p:sp>
      <p:sp>
        <p:nvSpPr>
          <p:cNvPr id="2" name="Slide Number Placeholder 1"/>
          <p:cNvSpPr>
            <a:spLocks noGrp="1"/>
          </p:cNvSpPr>
          <p:nvPr>
            <p:ph type="sldNum" sz="quarter" idx="12"/>
          </p:nvPr>
        </p:nvSpPr>
        <p:spPr/>
        <p:txBody>
          <a:bodyPr/>
          <a:lstStyle/>
          <a:p>
            <a:fld id="{69E57DC2-970A-4B3E-BB1C-7A09969E49DF}" type="slidenum">
              <a:rPr lang="en-US" smtClean="0"/>
              <a:t>64</a:t>
            </a:fld>
            <a:endParaRPr lang="en-US" dirty="0"/>
          </a:p>
        </p:txBody>
      </p:sp>
      <p:sp>
        <p:nvSpPr>
          <p:cNvPr id="5" name="Title 1">
            <a:extLst>
              <a:ext uri="{FF2B5EF4-FFF2-40B4-BE49-F238E27FC236}">
                <a16:creationId xmlns:a16="http://schemas.microsoft.com/office/drawing/2014/main" id="{0ACE1E98-186F-2F7D-B282-32D02A76860A}"/>
              </a:ext>
            </a:extLst>
          </p:cNvPr>
          <p:cNvSpPr>
            <a:spLocks noGrp="1"/>
          </p:cNvSpPr>
          <p:nvPr>
            <p:ph type="title"/>
          </p:nvPr>
        </p:nvSpPr>
        <p:spPr>
          <a:xfrm>
            <a:off x="956005" y="182023"/>
            <a:ext cx="10235109" cy="1485900"/>
          </a:xfrm>
        </p:spPr>
        <p:txBody>
          <a:bodyPr/>
          <a:lstStyle/>
          <a:p>
            <a:pPr eaLnBrk="1" hangingPunct="1"/>
            <a:r>
              <a:rPr lang="en-US" dirty="0"/>
              <a:t>Wireless channel quality and transmission rate</a:t>
            </a:r>
            <a:endParaRPr lang="en-SG" dirty="0"/>
          </a:p>
        </p:txBody>
      </p:sp>
    </p:spTree>
    <p:extLst>
      <p:ext uri="{BB962C8B-B14F-4D97-AF65-F5344CB8AC3E}">
        <p14:creationId xmlns:p14="http://schemas.microsoft.com/office/powerpoint/2010/main" val="486015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6004" y="1505768"/>
            <a:ext cx="10566557" cy="4895032"/>
          </a:xfrm>
        </p:spPr>
        <p:txBody>
          <a:bodyPr/>
          <a:lstStyle/>
          <a:p>
            <a:r>
              <a:rPr lang="en-US" dirty="0">
                <a:latin typeface="+mj-lt"/>
              </a:rPr>
              <a:t>With current CSMA/CA MAC, average rate drops significant when devices use very different rates</a:t>
            </a:r>
          </a:p>
          <a:p>
            <a:pPr lvl="1"/>
            <a:r>
              <a:rPr lang="en-US" dirty="0">
                <a:latin typeface="+mj-lt"/>
              </a:rPr>
              <a:t>System is fair, but efficiency is low</a:t>
            </a:r>
          </a:p>
          <a:p>
            <a:endParaRPr lang="en-US" dirty="0">
              <a:latin typeface="+mj-lt"/>
            </a:endParaRPr>
          </a:p>
          <a:p>
            <a:r>
              <a:rPr lang="en-US" dirty="0">
                <a:latin typeface="+mj-lt"/>
              </a:rPr>
              <a:t>One can achieve better balance of fairness and efficiency if a different notion of fairness is used</a:t>
            </a:r>
          </a:p>
          <a:p>
            <a:endParaRPr lang="en-US" dirty="0">
              <a:latin typeface="+mj-lt"/>
            </a:endParaRPr>
          </a:p>
          <a:p>
            <a:r>
              <a:rPr lang="en-US" dirty="0">
                <a:latin typeface="+mj-lt"/>
              </a:rPr>
              <a:t>Another notion of fairness: each node allocated </a:t>
            </a:r>
            <a:r>
              <a:rPr lang="en-US" u="sng" dirty="0">
                <a:latin typeface="+mj-lt"/>
              </a:rPr>
              <a:t>same transmission duration </a:t>
            </a:r>
          </a:p>
          <a:p>
            <a:endParaRPr lang="en-US" dirty="0"/>
          </a:p>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65</a:t>
            </a:fld>
            <a:endParaRPr lang="en-US" dirty="0"/>
          </a:p>
        </p:txBody>
      </p:sp>
      <p:sp>
        <p:nvSpPr>
          <p:cNvPr id="7" name="Title 1">
            <a:extLst>
              <a:ext uri="{FF2B5EF4-FFF2-40B4-BE49-F238E27FC236}">
                <a16:creationId xmlns:a16="http://schemas.microsoft.com/office/drawing/2014/main" id="{B7DB1729-A931-1E7D-E074-48C796BDA84F}"/>
              </a:ext>
            </a:extLst>
          </p:cNvPr>
          <p:cNvSpPr>
            <a:spLocks noGrp="1"/>
          </p:cNvSpPr>
          <p:nvPr>
            <p:ph type="title"/>
          </p:nvPr>
        </p:nvSpPr>
        <p:spPr>
          <a:xfrm>
            <a:off x="956005" y="182023"/>
            <a:ext cx="10235109" cy="1485900"/>
          </a:xfrm>
        </p:spPr>
        <p:txBody>
          <a:bodyPr/>
          <a:lstStyle/>
          <a:p>
            <a:pPr eaLnBrk="1" hangingPunct="1"/>
            <a:r>
              <a:rPr lang="en-US" dirty="0"/>
              <a:t>Wireless channel quality and transmission rate</a:t>
            </a:r>
            <a:endParaRPr lang="en-SG" dirty="0"/>
          </a:p>
        </p:txBody>
      </p:sp>
    </p:spTree>
    <p:extLst>
      <p:ext uri="{BB962C8B-B14F-4D97-AF65-F5344CB8AC3E}">
        <p14:creationId xmlns:p14="http://schemas.microsoft.com/office/powerpoint/2010/main" val="3122863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1062125" y="1412738"/>
            <a:ext cx="9826528" cy="5060990"/>
          </a:xfrm>
        </p:spPr>
        <p:txBody>
          <a:bodyPr>
            <a:normAutofit/>
          </a:bodyPr>
          <a:lstStyle/>
          <a:p>
            <a:pPr eaLnBrk="1" hangingPunct="1"/>
            <a:r>
              <a:rPr lang="en-US" dirty="0">
                <a:latin typeface="+mj-lt"/>
              </a:rPr>
              <a:t>Configuration</a:t>
            </a:r>
          </a:p>
          <a:p>
            <a:pPr lvl="1" eaLnBrk="1" hangingPunct="1"/>
            <a:r>
              <a:rPr lang="en-US" sz="2800" dirty="0">
                <a:latin typeface="+mj-lt"/>
              </a:rPr>
              <a:t>number of nodes: X (&gt;1)</a:t>
            </a:r>
          </a:p>
          <a:p>
            <a:pPr lvl="1" eaLnBrk="1" hangingPunct="1"/>
            <a:r>
              <a:rPr lang="en-US" sz="2800" dirty="0">
                <a:latin typeface="+mj-lt"/>
              </a:rPr>
              <a:t>two rates: 10Mbps or 150Mbps</a:t>
            </a:r>
          </a:p>
          <a:p>
            <a:pPr eaLnBrk="1" hangingPunct="1"/>
            <a:r>
              <a:rPr lang="en-US" dirty="0">
                <a:latin typeface="+mj-lt"/>
              </a:rPr>
              <a:t>X-1 nodes at 150Mbps, 1 node at 10Mbps</a:t>
            </a:r>
          </a:p>
          <a:p>
            <a:pPr eaLnBrk="1" hangingPunct="1"/>
            <a:r>
              <a:rPr lang="en-US" dirty="0">
                <a:latin typeface="+mj-lt"/>
              </a:rPr>
              <a:t>Duration = X</a:t>
            </a:r>
          </a:p>
          <a:p>
            <a:pPr eaLnBrk="1" hangingPunct="1"/>
            <a:r>
              <a:rPr lang="en-US" dirty="0">
                <a:latin typeface="+mj-lt"/>
              </a:rPr>
              <a:t>Number of packets sent = 15(X – 1) + 1</a:t>
            </a:r>
          </a:p>
          <a:p>
            <a:pPr eaLnBrk="1" hangingPunct="1"/>
            <a:r>
              <a:rPr lang="en-US" dirty="0">
                <a:latin typeface="+mj-lt"/>
              </a:rPr>
              <a:t>Average rate = 10 * (15(X – 1) + 1) / X = 150 – 140/X  </a:t>
            </a:r>
          </a:p>
          <a:p>
            <a:pPr lvl="2" eaLnBrk="1" hangingPunct="1"/>
            <a:r>
              <a:rPr lang="en-US" sz="2800" dirty="0">
                <a:solidFill>
                  <a:srgbClr val="0070C0"/>
                </a:solidFill>
                <a:latin typeface="+mj-lt"/>
              </a:rPr>
              <a:t>X=2, rate = 150 - 70 = 80</a:t>
            </a:r>
          </a:p>
          <a:p>
            <a:pPr lvl="2" eaLnBrk="1" hangingPunct="1"/>
            <a:r>
              <a:rPr lang="en-US" sz="2800" dirty="0">
                <a:solidFill>
                  <a:srgbClr val="0070C0"/>
                </a:solidFill>
                <a:latin typeface="+mj-lt"/>
              </a:rPr>
              <a:t>X=5, rate = 150 – 28 = 122 </a:t>
            </a:r>
          </a:p>
          <a:p>
            <a:pPr lvl="2" eaLnBrk="1" hangingPunct="1"/>
            <a:r>
              <a:rPr lang="en-US" sz="2800" dirty="0">
                <a:solidFill>
                  <a:srgbClr val="0070C0"/>
                </a:solidFill>
                <a:latin typeface="+mj-lt"/>
              </a:rPr>
              <a:t>X=10, rate = 150 – 14 = 136</a:t>
            </a:r>
            <a:r>
              <a:rPr lang="en-US" sz="2800" dirty="0">
                <a:latin typeface="+mj-lt"/>
              </a:rPr>
              <a:t> </a:t>
            </a:r>
            <a:endParaRPr lang="en-SG" sz="2800"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66</a:t>
            </a:fld>
            <a:endParaRPr lang="en-US" dirty="0"/>
          </a:p>
        </p:txBody>
      </p:sp>
      <p:sp>
        <p:nvSpPr>
          <p:cNvPr id="5" name="Title 1">
            <a:extLst>
              <a:ext uri="{FF2B5EF4-FFF2-40B4-BE49-F238E27FC236}">
                <a16:creationId xmlns:a16="http://schemas.microsoft.com/office/drawing/2014/main" id="{B2EE6DC7-362D-F615-8FDA-0A3D6F70CD3D}"/>
              </a:ext>
            </a:extLst>
          </p:cNvPr>
          <p:cNvSpPr>
            <a:spLocks noGrp="1"/>
          </p:cNvSpPr>
          <p:nvPr>
            <p:ph type="title"/>
          </p:nvPr>
        </p:nvSpPr>
        <p:spPr>
          <a:xfrm>
            <a:off x="956005" y="182023"/>
            <a:ext cx="10235109" cy="1485900"/>
          </a:xfrm>
        </p:spPr>
        <p:txBody>
          <a:bodyPr/>
          <a:lstStyle/>
          <a:p>
            <a:pPr eaLnBrk="1" hangingPunct="1"/>
            <a:r>
              <a:rPr lang="en-US" dirty="0"/>
              <a:t>Wireless channel quality and transmission rate</a:t>
            </a:r>
            <a:endParaRPr lang="en-SG"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322" y="205401"/>
            <a:ext cx="10320477" cy="1485900"/>
          </a:xfrm>
        </p:spPr>
        <p:txBody>
          <a:bodyPr/>
          <a:lstStyle/>
          <a:p>
            <a:r>
              <a:rPr lang="en-US" dirty="0"/>
              <a:t>Receiving transmissions with collisions</a:t>
            </a:r>
          </a:p>
        </p:txBody>
      </p:sp>
      <p:sp>
        <p:nvSpPr>
          <p:cNvPr id="3" name="Content Placeholder 2"/>
          <p:cNvSpPr>
            <a:spLocks noGrp="1"/>
          </p:cNvSpPr>
          <p:nvPr>
            <p:ph idx="1"/>
          </p:nvPr>
        </p:nvSpPr>
        <p:spPr>
          <a:xfrm>
            <a:off x="1033321" y="1691300"/>
            <a:ext cx="10578997" cy="4518765"/>
          </a:xfrm>
        </p:spPr>
        <p:txBody>
          <a:bodyPr>
            <a:normAutofit/>
          </a:bodyPr>
          <a:lstStyle/>
          <a:p>
            <a:r>
              <a:rPr lang="en-US" dirty="0">
                <a:latin typeface="+mj-lt"/>
              </a:rPr>
              <a:t>Collision does not always lead to packet loss</a:t>
            </a:r>
          </a:p>
          <a:p>
            <a:endParaRPr lang="en-US" dirty="0">
              <a:latin typeface="+mj-lt"/>
            </a:endParaRPr>
          </a:p>
          <a:p>
            <a:r>
              <a:rPr lang="en-US" dirty="0">
                <a:latin typeface="+mj-lt"/>
              </a:rPr>
              <a:t>If a receiver hears from two or more stations and the signal from one station is much stronger than the rest, the receiver can receive the signal correctly “only” from this station: This is called </a:t>
            </a:r>
            <a:r>
              <a:rPr lang="en-US" b="1" dirty="0">
                <a:solidFill>
                  <a:srgbClr val="0070C0"/>
                </a:solidFill>
                <a:latin typeface="+mj-lt"/>
              </a:rPr>
              <a:t>capture effect</a:t>
            </a:r>
            <a:r>
              <a:rPr lang="en-US" dirty="0">
                <a:latin typeface="+mj-lt"/>
              </a:rPr>
              <a:t>.</a:t>
            </a:r>
          </a:p>
        </p:txBody>
      </p:sp>
      <p:sp>
        <p:nvSpPr>
          <p:cNvPr id="5" name="Slide Number Placeholder 4"/>
          <p:cNvSpPr>
            <a:spLocks noGrp="1"/>
          </p:cNvSpPr>
          <p:nvPr>
            <p:ph type="sldNum" sz="quarter" idx="12"/>
          </p:nvPr>
        </p:nvSpPr>
        <p:spPr/>
        <p:txBody>
          <a:bodyPr/>
          <a:lstStyle/>
          <a:p>
            <a:fld id="{69E57DC2-970A-4B3E-BB1C-7A09969E49DF}" type="slidenum">
              <a:rPr lang="en-US" smtClean="0"/>
              <a:t>67</a:t>
            </a:fld>
            <a:endParaRPr lang="en-US" dirty="0"/>
          </a:p>
        </p:txBody>
      </p:sp>
    </p:spTree>
    <p:extLst>
      <p:ext uri="{BB962C8B-B14F-4D97-AF65-F5344CB8AC3E}">
        <p14:creationId xmlns:p14="http://schemas.microsoft.com/office/powerpoint/2010/main" val="3790231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5945" y="1812756"/>
            <a:ext cx="4988354" cy="3457984"/>
          </a:xfrm>
          <a:prstGeom prst="rect">
            <a:avLst/>
          </a:prstGeom>
        </p:spPr>
      </p:pic>
      <p:sp>
        <p:nvSpPr>
          <p:cNvPr id="6" name="TextBox 5"/>
          <p:cNvSpPr txBox="1"/>
          <p:nvPr/>
        </p:nvSpPr>
        <p:spPr>
          <a:xfrm>
            <a:off x="850768" y="5459513"/>
            <a:ext cx="10685584"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One receiver, multiple transmitters (transmit same packet)</a:t>
            </a:r>
          </a:p>
          <a:p>
            <a:pPr marL="342900" indent="-342900">
              <a:buFont typeface="Arial" panose="020B0604020202020204" pitchFamily="34" charset="0"/>
              <a:buChar char="•"/>
            </a:pPr>
            <a:r>
              <a:rPr lang="en-US" sz="2800" dirty="0">
                <a:latin typeface="+mj-lt"/>
              </a:rPr>
              <a:t>With capture effect, adding new transmitters may improve reliability!</a:t>
            </a:r>
          </a:p>
        </p:txBody>
      </p:sp>
      <p:sp>
        <p:nvSpPr>
          <p:cNvPr id="3" name="Slide Number Placeholder 2"/>
          <p:cNvSpPr>
            <a:spLocks noGrp="1"/>
          </p:cNvSpPr>
          <p:nvPr>
            <p:ph type="sldNum" sz="quarter" idx="12"/>
          </p:nvPr>
        </p:nvSpPr>
        <p:spPr/>
        <p:txBody>
          <a:bodyPr/>
          <a:lstStyle/>
          <a:p>
            <a:fld id="{69E57DC2-970A-4B3E-BB1C-7A09969E49DF}" type="slidenum">
              <a:rPr lang="en-US" smtClean="0"/>
              <a:t>68</a:t>
            </a:fld>
            <a:endParaRPr lang="en-US" dirty="0"/>
          </a:p>
        </p:txBody>
      </p:sp>
      <p:sp>
        <p:nvSpPr>
          <p:cNvPr id="8" name="Title 1">
            <a:extLst>
              <a:ext uri="{FF2B5EF4-FFF2-40B4-BE49-F238E27FC236}">
                <a16:creationId xmlns:a16="http://schemas.microsoft.com/office/drawing/2014/main" id="{0D4DC88F-8C1F-867E-244A-99A92657FF23}"/>
              </a:ext>
            </a:extLst>
          </p:cNvPr>
          <p:cNvSpPr>
            <a:spLocks noGrp="1"/>
          </p:cNvSpPr>
          <p:nvPr>
            <p:ph type="title"/>
          </p:nvPr>
        </p:nvSpPr>
        <p:spPr>
          <a:xfrm>
            <a:off x="1033322" y="205401"/>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1023826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96B97-5D00-4FB8-AB2C-02A708B9FCEE}"/>
              </a:ext>
            </a:extLst>
          </p:cNvPr>
          <p:cNvSpPr>
            <a:spLocks noGrp="1"/>
          </p:cNvSpPr>
          <p:nvPr>
            <p:ph type="sldNum" sz="quarter" idx="12"/>
          </p:nvPr>
        </p:nvSpPr>
        <p:spPr/>
        <p:txBody>
          <a:bodyPr/>
          <a:lstStyle/>
          <a:p>
            <a:fld id="{69E57DC2-970A-4B3E-BB1C-7A09969E49DF}" type="slidenum">
              <a:rPr lang="en-US" smtClean="0"/>
              <a:t>69</a:t>
            </a:fld>
            <a:endParaRPr lang="en-US" dirty="0"/>
          </a:p>
        </p:txBody>
      </p:sp>
      <p:grpSp>
        <p:nvGrpSpPr>
          <p:cNvPr id="7" name="Group 6">
            <a:extLst>
              <a:ext uri="{FF2B5EF4-FFF2-40B4-BE49-F238E27FC236}">
                <a16:creationId xmlns:a16="http://schemas.microsoft.com/office/drawing/2014/main" id="{DD53FC81-D016-4523-8D24-CE5FF6ABCB88}"/>
              </a:ext>
            </a:extLst>
          </p:cNvPr>
          <p:cNvGrpSpPr/>
          <p:nvPr/>
        </p:nvGrpSpPr>
        <p:grpSpPr>
          <a:xfrm>
            <a:off x="5524500" y="1371600"/>
            <a:ext cx="762000" cy="685800"/>
            <a:chOff x="1143000" y="3048000"/>
            <a:chExt cx="762000" cy="685800"/>
          </a:xfrm>
        </p:grpSpPr>
        <p:sp>
          <p:nvSpPr>
            <p:cNvPr id="5" name="Oval 4">
              <a:extLst>
                <a:ext uri="{FF2B5EF4-FFF2-40B4-BE49-F238E27FC236}">
                  <a16:creationId xmlns:a16="http://schemas.microsoft.com/office/drawing/2014/main" id="{4EFB87BE-77D3-4386-B94C-16EE253D2E2C}"/>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A60286F4-20AF-4A48-B495-C55EAB0AA5D9}"/>
                </a:ext>
              </a:extLst>
            </p:cNvPr>
            <p:cNvSpPr txBox="1"/>
            <p:nvPr/>
          </p:nvSpPr>
          <p:spPr>
            <a:xfrm>
              <a:off x="1329518" y="3160067"/>
              <a:ext cx="309700" cy="369332"/>
            </a:xfrm>
            <a:prstGeom prst="rect">
              <a:avLst/>
            </a:prstGeom>
            <a:noFill/>
          </p:spPr>
          <p:txBody>
            <a:bodyPr wrap="none" rtlCol="0">
              <a:spAutoFit/>
            </a:bodyPr>
            <a:lstStyle/>
            <a:p>
              <a:r>
                <a:rPr lang="en-SG" dirty="0"/>
                <a:t>R</a:t>
              </a:r>
            </a:p>
          </p:txBody>
        </p:sp>
      </p:grpSp>
      <p:grpSp>
        <p:nvGrpSpPr>
          <p:cNvPr id="14" name="Group 13">
            <a:extLst>
              <a:ext uri="{FF2B5EF4-FFF2-40B4-BE49-F238E27FC236}">
                <a16:creationId xmlns:a16="http://schemas.microsoft.com/office/drawing/2014/main" id="{396CDC53-E7CB-46C3-BB55-D3DF5F5E8A13}"/>
              </a:ext>
            </a:extLst>
          </p:cNvPr>
          <p:cNvGrpSpPr/>
          <p:nvPr/>
        </p:nvGrpSpPr>
        <p:grpSpPr>
          <a:xfrm>
            <a:off x="3520971" y="4912669"/>
            <a:ext cx="762000" cy="685800"/>
            <a:chOff x="1143000" y="3048000"/>
            <a:chExt cx="762000" cy="685800"/>
          </a:xfrm>
        </p:grpSpPr>
        <p:sp>
          <p:nvSpPr>
            <p:cNvPr id="15" name="Oval 14">
              <a:extLst>
                <a:ext uri="{FF2B5EF4-FFF2-40B4-BE49-F238E27FC236}">
                  <a16:creationId xmlns:a16="http://schemas.microsoft.com/office/drawing/2014/main" id="{00F1A5AF-0F51-4438-9820-FC3001974952}"/>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BD98A285-18D8-421A-A11B-61968C0D15FC}"/>
                </a:ext>
              </a:extLst>
            </p:cNvPr>
            <p:cNvSpPr txBox="1"/>
            <p:nvPr/>
          </p:nvSpPr>
          <p:spPr>
            <a:xfrm>
              <a:off x="1246961" y="3160067"/>
              <a:ext cx="413896" cy="369332"/>
            </a:xfrm>
            <a:prstGeom prst="rect">
              <a:avLst/>
            </a:prstGeom>
            <a:noFill/>
          </p:spPr>
          <p:txBody>
            <a:bodyPr wrap="none" rtlCol="0">
              <a:spAutoFit/>
            </a:bodyPr>
            <a:lstStyle/>
            <a:p>
              <a:r>
                <a:rPr lang="en-SG" dirty="0"/>
                <a:t>T2</a:t>
              </a:r>
            </a:p>
          </p:txBody>
        </p:sp>
      </p:grpSp>
      <p:cxnSp>
        <p:nvCxnSpPr>
          <p:cNvPr id="17" name="Straight Arrow Connector 16">
            <a:extLst>
              <a:ext uri="{FF2B5EF4-FFF2-40B4-BE49-F238E27FC236}">
                <a16:creationId xmlns:a16="http://schemas.microsoft.com/office/drawing/2014/main" id="{BAE4017C-7127-4195-8B79-D9644DC47347}"/>
              </a:ext>
            </a:extLst>
          </p:cNvPr>
          <p:cNvCxnSpPr>
            <a:cxnSpLocks/>
          </p:cNvCxnSpPr>
          <p:nvPr/>
        </p:nvCxnSpPr>
        <p:spPr>
          <a:xfrm flipV="1">
            <a:off x="4048426" y="2057400"/>
            <a:ext cx="1662592" cy="28552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A9F72E-3EF9-4E1D-B3EB-9E0B6B9861FA}"/>
              </a:ext>
            </a:extLst>
          </p:cNvPr>
          <p:cNvSpPr txBox="1"/>
          <p:nvPr/>
        </p:nvSpPr>
        <p:spPr>
          <a:xfrm>
            <a:off x="3507909" y="4422970"/>
            <a:ext cx="965329" cy="338554"/>
          </a:xfrm>
          <a:prstGeom prst="rect">
            <a:avLst/>
          </a:prstGeom>
          <a:noFill/>
        </p:spPr>
        <p:txBody>
          <a:bodyPr wrap="square" rtlCol="0">
            <a:spAutoFit/>
          </a:bodyPr>
          <a:lstStyle/>
          <a:p>
            <a:r>
              <a:rPr lang="en-SG" sz="1600" dirty="0"/>
              <a:t>-83.02dB</a:t>
            </a:r>
          </a:p>
        </p:txBody>
      </p:sp>
      <p:grpSp>
        <p:nvGrpSpPr>
          <p:cNvPr id="21" name="Group 20">
            <a:extLst>
              <a:ext uri="{FF2B5EF4-FFF2-40B4-BE49-F238E27FC236}">
                <a16:creationId xmlns:a16="http://schemas.microsoft.com/office/drawing/2014/main" id="{D346BDE3-20EB-4981-91A6-784CA7C41FB4}"/>
              </a:ext>
            </a:extLst>
          </p:cNvPr>
          <p:cNvGrpSpPr/>
          <p:nvPr/>
        </p:nvGrpSpPr>
        <p:grpSpPr>
          <a:xfrm>
            <a:off x="2196737" y="887074"/>
            <a:ext cx="4028596" cy="5132726"/>
            <a:chOff x="672737" y="887074"/>
            <a:chExt cx="4028596" cy="5132726"/>
          </a:xfrm>
        </p:grpSpPr>
        <p:grpSp>
          <p:nvGrpSpPr>
            <p:cNvPr id="8" name="Group 7">
              <a:extLst>
                <a:ext uri="{FF2B5EF4-FFF2-40B4-BE49-F238E27FC236}">
                  <a16:creationId xmlns:a16="http://schemas.microsoft.com/office/drawing/2014/main" id="{84F8186B-AEAC-4184-B84C-F32547A19D83}"/>
                </a:ext>
              </a:extLst>
            </p:cNvPr>
            <p:cNvGrpSpPr/>
            <p:nvPr/>
          </p:nvGrpSpPr>
          <p:grpSpPr>
            <a:xfrm>
              <a:off x="685800" y="5334000"/>
              <a:ext cx="762000" cy="685800"/>
              <a:chOff x="1143000" y="3048000"/>
              <a:chExt cx="762000" cy="685800"/>
            </a:xfrm>
          </p:grpSpPr>
          <p:sp>
            <p:nvSpPr>
              <p:cNvPr id="9" name="Oval 8">
                <a:extLst>
                  <a:ext uri="{FF2B5EF4-FFF2-40B4-BE49-F238E27FC236}">
                    <a16:creationId xmlns:a16="http://schemas.microsoft.com/office/drawing/2014/main" id="{4C57D02A-E373-47A9-B47C-B53E37B983F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CA93DBA-C7F0-4A7A-AACB-CDE284F43D67}"/>
                  </a:ext>
                </a:extLst>
              </p:cNvPr>
              <p:cNvSpPr txBox="1"/>
              <p:nvPr/>
            </p:nvSpPr>
            <p:spPr>
              <a:xfrm>
                <a:off x="1246961" y="3160067"/>
                <a:ext cx="413896" cy="369332"/>
              </a:xfrm>
              <a:prstGeom prst="rect">
                <a:avLst/>
              </a:prstGeom>
              <a:noFill/>
            </p:spPr>
            <p:txBody>
              <a:bodyPr wrap="none" rtlCol="0">
                <a:spAutoFit/>
              </a:bodyPr>
              <a:lstStyle/>
              <a:p>
                <a:r>
                  <a:rPr lang="en-SG" dirty="0"/>
                  <a:t>T1</a:t>
                </a:r>
              </a:p>
            </p:txBody>
          </p:sp>
        </p:grpSp>
        <p:cxnSp>
          <p:nvCxnSpPr>
            <p:cNvPr id="12" name="Straight Arrow Connector 11">
              <a:extLst>
                <a:ext uri="{FF2B5EF4-FFF2-40B4-BE49-F238E27FC236}">
                  <a16:creationId xmlns:a16="http://schemas.microsoft.com/office/drawing/2014/main" id="{A24414B7-2123-403B-BEED-79AA839A3050}"/>
                </a:ext>
              </a:extLst>
            </p:cNvPr>
            <p:cNvCxnSpPr>
              <a:stCxn id="9" idx="7"/>
              <a:endCxn id="5" idx="3"/>
            </p:cNvCxnSpPr>
            <p:nvPr/>
          </p:nvCxnSpPr>
          <p:spPr>
            <a:xfrm flipV="1">
              <a:off x="1336208" y="1956967"/>
              <a:ext cx="2775884" cy="347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0CEC16-E11B-4339-BD29-057BBC771DEB}"/>
                </a:ext>
              </a:extLst>
            </p:cNvPr>
            <p:cNvSpPr txBox="1"/>
            <p:nvPr/>
          </p:nvSpPr>
          <p:spPr>
            <a:xfrm>
              <a:off x="672737" y="4844301"/>
              <a:ext cx="965329" cy="338554"/>
            </a:xfrm>
            <a:prstGeom prst="rect">
              <a:avLst/>
            </a:prstGeom>
            <a:noFill/>
          </p:spPr>
          <p:txBody>
            <a:bodyPr wrap="none" rtlCol="0">
              <a:spAutoFit/>
            </a:bodyPr>
            <a:lstStyle/>
            <a:p>
              <a:r>
                <a:rPr lang="en-SG" sz="1600" dirty="0"/>
                <a:t>-84.09dB</a:t>
              </a:r>
            </a:p>
          </p:txBody>
        </p:sp>
        <p:sp>
          <p:nvSpPr>
            <p:cNvPr id="20" name="TextBox 19">
              <a:extLst>
                <a:ext uri="{FF2B5EF4-FFF2-40B4-BE49-F238E27FC236}">
                  <a16:creationId xmlns:a16="http://schemas.microsoft.com/office/drawing/2014/main" id="{DCD70A11-9638-40B1-9744-EC1CA60D39EC}"/>
                </a:ext>
              </a:extLst>
            </p:cNvPr>
            <p:cNvSpPr txBox="1"/>
            <p:nvPr/>
          </p:nvSpPr>
          <p:spPr>
            <a:xfrm>
              <a:off x="4000500" y="887074"/>
              <a:ext cx="700833" cy="369332"/>
            </a:xfrm>
            <a:prstGeom prst="rect">
              <a:avLst/>
            </a:prstGeom>
            <a:solidFill>
              <a:srgbClr val="CCECFF"/>
            </a:solidFill>
          </p:spPr>
          <p:txBody>
            <a:bodyPr wrap="none" rtlCol="0">
              <a:spAutoFit/>
            </a:bodyPr>
            <a:lstStyle/>
            <a:p>
              <a:r>
                <a:rPr lang="en-SG" dirty="0"/>
                <a:t>100%</a:t>
              </a:r>
            </a:p>
          </p:txBody>
        </p:sp>
      </p:grpSp>
      <p:sp>
        <p:nvSpPr>
          <p:cNvPr id="22" name="TextBox 21">
            <a:extLst>
              <a:ext uri="{FF2B5EF4-FFF2-40B4-BE49-F238E27FC236}">
                <a16:creationId xmlns:a16="http://schemas.microsoft.com/office/drawing/2014/main" id="{090B54B4-8C1E-4239-8E15-374A36CA622A}"/>
              </a:ext>
            </a:extLst>
          </p:cNvPr>
          <p:cNvSpPr txBox="1"/>
          <p:nvPr/>
        </p:nvSpPr>
        <p:spPr>
          <a:xfrm>
            <a:off x="5600581" y="887073"/>
            <a:ext cx="583814" cy="369332"/>
          </a:xfrm>
          <a:prstGeom prst="rect">
            <a:avLst/>
          </a:prstGeom>
          <a:solidFill>
            <a:srgbClr val="CCECFF"/>
          </a:solidFill>
        </p:spPr>
        <p:txBody>
          <a:bodyPr wrap="none" rtlCol="0">
            <a:spAutoFit/>
          </a:bodyPr>
          <a:lstStyle/>
          <a:p>
            <a:r>
              <a:rPr lang="en-SG" dirty="0"/>
              <a:t>35%</a:t>
            </a:r>
          </a:p>
        </p:txBody>
      </p:sp>
      <p:grpSp>
        <p:nvGrpSpPr>
          <p:cNvPr id="24" name="Group 23">
            <a:extLst>
              <a:ext uri="{FF2B5EF4-FFF2-40B4-BE49-F238E27FC236}">
                <a16:creationId xmlns:a16="http://schemas.microsoft.com/office/drawing/2014/main" id="{4AFE7063-20E9-4C30-96CA-DD058C1E4DE0}"/>
              </a:ext>
            </a:extLst>
          </p:cNvPr>
          <p:cNvGrpSpPr/>
          <p:nvPr/>
        </p:nvGrpSpPr>
        <p:grpSpPr>
          <a:xfrm>
            <a:off x="4782253" y="4692887"/>
            <a:ext cx="762000" cy="685800"/>
            <a:chOff x="1143000" y="3048000"/>
            <a:chExt cx="762000" cy="685800"/>
          </a:xfrm>
        </p:grpSpPr>
        <p:sp>
          <p:nvSpPr>
            <p:cNvPr id="25" name="Oval 24">
              <a:extLst>
                <a:ext uri="{FF2B5EF4-FFF2-40B4-BE49-F238E27FC236}">
                  <a16:creationId xmlns:a16="http://schemas.microsoft.com/office/drawing/2014/main" id="{A91097D1-9EB4-4C2A-B47C-F23A9D28070E}"/>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2CF70192-3F6B-40F4-9FEC-7EE02796A442}"/>
                </a:ext>
              </a:extLst>
            </p:cNvPr>
            <p:cNvSpPr txBox="1"/>
            <p:nvPr/>
          </p:nvSpPr>
          <p:spPr>
            <a:xfrm>
              <a:off x="1246961" y="3160067"/>
              <a:ext cx="413896" cy="369332"/>
            </a:xfrm>
            <a:prstGeom prst="rect">
              <a:avLst/>
            </a:prstGeom>
            <a:noFill/>
          </p:spPr>
          <p:txBody>
            <a:bodyPr wrap="none" rtlCol="0">
              <a:spAutoFit/>
            </a:bodyPr>
            <a:lstStyle/>
            <a:p>
              <a:r>
                <a:rPr lang="en-SG" dirty="0"/>
                <a:t>T3</a:t>
              </a:r>
            </a:p>
          </p:txBody>
        </p:sp>
      </p:grpSp>
      <p:cxnSp>
        <p:nvCxnSpPr>
          <p:cNvPr id="27" name="Straight Arrow Connector 26">
            <a:extLst>
              <a:ext uri="{FF2B5EF4-FFF2-40B4-BE49-F238E27FC236}">
                <a16:creationId xmlns:a16="http://schemas.microsoft.com/office/drawing/2014/main" id="{E6C0EB13-D065-43C7-BCFB-195A76F42E22}"/>
              </a:ext>
            </a:extLst>
          </p:cNvPr>
          <p:cNvCxnSpPr>
            <a:cxnSpLocks/>
            <a:stCxn id="25" idx="0"/>
          </p:cNvCxnSpPr>
          <p:nvPr/>
        </p:nvCxnSpPr>
        <p:spPr>
          <a:xfrm flipV="1">
            <a:off x="5163254" y="2096479"/>
            <a:ext cx="621155" cy="2596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4BBD6D5-7142-453B-90B5-CD5BDA2F683D}"/>
              </a:ext>
            </a:extLst>
          </p:cNvPr>
          <p:cNvSpPr txBox="1"/>
          <p:nvPr/>
        </p:nvSpPr>
        <p:spPr>
          <a:xfrm>
            <a:off x="4769191" y="4203188"/>
            <a:ext cx="965329" cy="338554"/>
          </a:xfrm>
          <a:prstGeom prst="rect">
            <a:avLst/>
          </a:prstGeom>
          <a:noFill/>
        </p:spPr>
        <p:txBody>
          <a:bodyPr wrap="square" rtlCol="0">
            <a:spAutoFit/>
          </a:bodyPr>
          <a:lstStyle/>
          <a:p>
            <a:r>
              <a:rPr lang="en-SG" sz="1600" dirty="0"/>
              <a:t>-80.93dB</a:t>
            </a:r>
          </a:p>
        </p:txBody>
      </p:sp>
      <p:sp>
        <p:nvSpPr>
          <p:cNvPr id="29" name="TextBox 28">
            <a:extLst>
              <a:ext uri="{FF2B5EF4-FFF2-40B4-BE49-F238E27FC236}">
                <a16:creationId xmlns:a16="http://schemas.microsoft.com/office/drawing/2014/main" id="{F6C10776-D507-4247-99E5-6B14D1D54B99}"/>
              </a:ext>
            </a:extLst>
          </p:cNvPr>
          <p:cNvSpPr txBox="1"/>
          <p:nvPr/>
        </p:nvSpPr>
        <p:spPr>
          <a:xfrm>
            <a:off x="5598404" y="884899"/>
            <a:ext cx="583814" cy="369332"/>
          </a:xfrm>
          <a:prstGeom prst="rect">
            <a:avLst/>
          </a:prstGeom>
          <a:solidFill>
            <a:srgbClr val="CCECFF"/>
          </a:solidFill>
        </p:spPr>
        <p:txBody>
          <a:bodyPr wrap="none" rtlCol="0">
            <a:spAutoFit/>
          </a:bodyPr>
          <a:lstStyle/>
          <a:p>
            <a:r>
              <a:rPr lang="en-SG" dirty="0"/>
              <a:t>15%</a:t>
            </a:r>
          </a:p>
        </p:txBody>
      </p:sp>
      <p:grpSp>
        <p:nvGrpSpPr>
          <p:cNvPr id="33" name="Group 32">
            <a:extLst>
              <a:ext uri="{FF2B5EF4-FFF2-40B4-BE49-F238E27FC236}">
                <a16:creationId xmlns:a16="http://schemas.microsoft.com/office/drawing/2014/main" id="{5924E62E-43D6-4148-A02E-FF26732E9857}"/>
              </a:ext>
            </a:extLst>
          </p:cNvPr>
          <p:cNvGrpSpPr/>
          <p:nvPr/>
        </p:nvGrpSpPr>
        <p:grpSpPr>
          <a:xfrm>
            <a:off x="6109063" y="3731788"/>
            <a:ext cx="762000" cy="685800"/>
            <a:chOff x="1143000" y="3048000"/>
            <a:chExt cx="762000" cy="685800"/>
          </a:xfrm>
        </p:grpSpPr>
        <p:sp>
          <p:nvSpPr>
            <p:cNvPr id="34" name="Oval 33">
              <a:extLst>
                <a:ext uri="{FF2B5EF4-FFF2-40B4-BE49-F238E27FC236}">
                  <a16:creationId xmlns:a16="http://schemas.microsoft.com/office/drawing/2014/main" id="{3BC40D87-BF5B-4A7D-B3DB-875D5109A506}"/>
                </a:ext>
              </a:extLst>
            </p:cNvPr>
            <p:cNvSpPr/>
            <p:nvPr/>
          </p:nvSpPr>
          <p:spPr>
            <a:xfrm>
              <a:off x="1143000" y="3048000"/>
              <a:ext cx="762000"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ED54BC0-6C5D-451D-89B5-2735966B4E59}"/>
                </a:ext>
              </a:extLst>
            </p:cNvPr>
            <p:cNvSpPr txBox="1"/>
            <p:nvPr/>
          </p:nvSpPr>
          <p:spPr>
            <a:xfrm>
              <a:off x="1246961" y="3160067"/>
              <a:ext cx="413896" cy="369332"/>
            </a:xfrm>
            <a:prstGeom prst="rect">
              <a:avLst/>
            </a:prstGeom>
            <a:noFill/>
          </p:spPr>
          <p:txBody>
            <a:bodyPr wrap="none" rtlCol="0">
              <a:spAutoFit/>
            </a:bodyPr>
            <a:lstStyle/>
            <a:p>
              <a:r>
                <a:rPr lang="en-SG" dirty="0"/>
                <a:t>T4</a:t>
              </a:r>
            </a:p>
          </p:txBody>
        </p:sp>
      </p:grpSp>
      <p:cxnSp>
        <p:nvCxnSpPr>
          <p:cNvPr id="36" name="Straight Arrow Connector 35">
            <a:extLst>
              <a:ext uri="{FF2B5EF4-FFF2-40B4-BE49-F238E27FC236}">
                <a16:creationId xmlns:a16="http://schemas.microsoft.com/office/drawing/2014/main" id="{DA5E7344-9F23-4E70-B798-B176A1522558}"/>
              </a:ext>
            </a:extLst>
          </p:cNvPr>
          <p:cNvCxnSpPr>
            <a:cxnSpLocks/>
          </p:cNvCxnSpPr>
          <p:nvPr/>
        </p:nvCxnSpPr>
        <p:spPr>
          <a:xfrm flipH="1" flipV="1">
            <a:off x="6019801" y="2096480"/>
            <a:ext cx="378822" cy="1635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E5CC63-E46C-4389-9C4F-B8E64CD7139E}"/>
              </a:ext>
            </a:extLst>
          </p:cNvPr>
          <p:cNvSpPr txBox="1"/>
          <p:nvPr/>
        </p:nvSpPr>
        <p:spPr>
          <a:xfrm>
            <a:off x="6096001" y="3242089"/>
            <a:ext cx="965329" cy="338554"/>
          </a:xfrm>
          <a:prstGeom prst="rect">
            <a:avLst/>
          </a:prstGeom>
          <a:noFill/>
        </p:spPr>
        <p:txBody>
          <a:bodyPr wrap="square" rtlCol="0">
            <a:spAutoFit/>
          </a:bodyPr>
          <a:lstStyle/>
          <a:p>
            <a:r>
              <a:rPr lang="en-SG" sz="1600" dirty="0"/>
              <a:t>-70.89dB</a:t>
            </a:r>
          </a:p>
        </p:txBody>
      </p:sp>
      <p:sp>
        <p:nvSpPr>
          <p:cNvPr id="38" name="TextBox 37">
            <a:extLst>
              <a:ext uri="{FF2B5EF4-FFF2-40B4-BE49-F238E27FC236}">
                <a16:creationId xmlns:a16="http://schemas.microsoft.com/office/drawing/2014/main" id="{F0399D4D-E15A-479A-9C96-F88109F380DB}"/>
              </a:ext>
            </a:extLst>
          </p:cNvPr>
          <p:cNvSpPr txBox="1"/>
          <p:nvPr/>
        </p:nvSpPr>
        <p:spPr>
          <a:xfrm>
            <a:off x="5567924" y="881908"/>
            <a:ext cx="583814" cy="369332"/>
          </a:xfrm>
          <a:prstGeom prst="rect">
            <a:avLst/>
          </a:prstGeom>
          <a:solidFill>
            <a:srgbClr val="CCECFF"/>
          </a:solidFill>
        </p:spPr>
        <p:txBody>
          <a:bodyPr wrap="none" rtlCol="0">
            <a:spAutoFit/>
          </a:bodyPr>
          <a:lstStyle/>
          <a:p>
            <a:r>
              <a:rPr lang="en-SG" dirty="0"/>
              <a:t>99%</a:t>
            </a:r>
          </a:p>
        </p:txBody>
      </p:sp>
      <p:sp>
        <p:nvSpPr>
          <p:cNvPr id="19" name="Title 1">
            <a:extLst>
              <a:ext uri="{FF2B5EF4-FFF2-40B4-BE49-F238E27FC236}">
                <a16:creationId xmlns:a16="http://schemas.microsoft.com/office/drawing/2014/main" id="{C8AC83CF-EA6D-6C84-1218-FD088B2F2EE0}"/>
              </a:ext>
            </a:extLst>
          </p:cNvPr>
          <p:cNvSpPr>
            <a:spLocks noGrp="1"/>
          </p:cNvSpPr>
          <p:nvPr>
            <p:ph type="title"/>
          </p:nvPr>
        </p:nvSpPr>
        <p:spPr>
          <a:xfrm>
            <a:off x="991499" y="-129217"/>
            <a:ext cx="10320477" cy="1485900"/>
          </a:xfrm>
        </p:spPr>
        <p:txBody>
          <a:bodyPr/>
          <a:lstStyle/>
          <a:p>
            <a:r>
              <a:rPr lang="en-US" dirty="0"/>
              <a:t>Receiving transmissions with collisions</a:t>
            </a:r>
          </a:p>
        </p:txBody>
      </p:sp>
    </p:spTree>
    <p:extLst>
      <p:ext uri="{BB962C8B-B14F-4D97-AF65-F5344CB8AC3E}">
        <p14:creationId xmlns:p14="http://schemas.microsoft.com/office/powerpoint/2010/main" val="30387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8" grpId="0"/>
      <p:bldP spid="29" grpId="0" animBg="1"/>
      <p:bldP spid="37" grpId="0"/>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is localization? </a:t>
            </a:r>
          </a:p>
        </p:txBody>
      </p:sp>
      <p:sp>
        <p:nvSpPr>
          <p:cNvPr id="37892" name="Rectangle 3"/>
          <p:cNvSpPr>
            <a:spLocks noGrp="1" noChangeArrowheads="1"/>
          </p:cNvSpPr>
          <p:nvPr>
            <p:ph type="body" idx="4294967295"/>
          </p:nvPr>
        </p:nvSpPr>
        <p:spPr>
          <a:xfrm>
            <a:off x="593939" y="1690688"/>
            <a:ext cx="10749109" cy="4351338"/>
          </a:xfrm>
        </p:spPr>
        <p:txBody>
          <a:bodyPr/>
          <a:lstStyle/>
          <a:p>
            <a:pPr eaLnBrk="1" hangingPunct="1">
              <a:lnSpc>
                <a:spcPct val="90000"/>
              </a:lnSpc>
            </a:pPr>
            <a:r>
              <a:rPr lang="en-US" dirty="0">
                <a:latin typeface="+mj-lt"/>
              </a:rPr>
              <a:t>The goal of localization systems is to determine the physical coordinates of an electronic device such as IoT nodes, drones, mobile phones</a:t>
            </a:r>
          </a:p>
          <a:p>
            <a:pPr marL="0" indent="0" eaLnBrk="1" hangingPunct="1">
              <a:lnSpc>
                <a:spcPct val="90000"/>
              </a:lnSpc>
              <a:buNone/>
            </a:pPr>
            <a:endParaRPr lang="en-US" dirty="0">
              <a:latin typeface="+mj-lt"/>
            </a:endParaRPr>
          </a:p>
          <a:p>
            <a:pPr eaLnBrk="1" hangingPunct="1">
              <a:lnSpc>
                <a:spcPct val="90000"/>
              </a:lnSpc>
            </a:pPr>
            <a:r>
              <a:rPr lang="en-US" dirty="0">
                <a:latin typeface="+mj-lt"/>
              </a:rPr>
              <a:t>These physical coordinates of electronic devices are:</a:t>
            </a:r>
          </a:p>
          <a:p>
            <a:pPr lvl="1" eaLnBrk="1" hangingPunct="1">
              <a:lnSpc>
                <a:spcPct val="90000"/>
              </a:lnSpc>
            </a:pPr>
            <a:r>
              <a:rPr lang="en-US" dirty="0">
                <a:latin typeface="+mj-lt"/>
              </a:rPr>
              <a:t>Global - aligned with some externally meaningful systems like GPS</a:t>
            </a:r>
          </a:p>
          <a:p>
            <a:pPr lvl="1" eaLnBrk="1" hangingPunct="1">
              <a:lnSpc>
                <a:spcPct val="90000"/>
              </a:lnSpc>
            </a:pPr>
            <a:r>
              <a:rPr lang="en-US" dirty="0">
                <a:latin typeface="+mj-lt"/>
              </a:rPr>
              <a:t>Relative - some “rigid transformation” (rotation, reflection, translation) away from a global coordinate systems</a:t>
            </a:r>
          </a:p>
        </p:txBody>
      </p:sp>
    </p:spTree>
    <p:extLst>
      <p:ext uri="{BB962C8B-B14F-4D97-AF65-F5344CB8AC3E}">
        <p14:creationId xmlns:p14="http://schemas.microsoft.com/office/powerpoint/2010/main" val="2852244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196B-8878-4D45-B221-3BA85098C956}"/>
              </a:ext>
            </a:extLst>
          </p:cNvPr>
          <p:cNvSpPr>
            <a:spLocks noGrp="1"/>
          </p:cNvSpPr>
          <p:nvPr>
            <p:ph type="title"/>
          </p:nvPr>
        </p:nvSpPr>
        <p:spPr>
          <a:xfrm>
            <a:off x="838200" y="3429000"/>
            <a:ext cx="10515600" cy="826338"/>
          </a:xfrm>
        </p:spPr>
        <p:txBody>
          <a:bodyPr>
            <a:normAutofit/>
          </a:bodyPr>
          <a:lstStyle/>
          <a:p>
            <a:pPr algn="ctr"/>
            <a:r>
              <a:rPr lang="en-US" sz="4800" dirty="0"/>
              <a:t>Capture Effect and Antennas</a:t>
            </a:r>
          </a:p>
        </p:txBody>
      </p:sp>
      <p:sp>
        <p:nvSpPr>
          <p:cNvPr id="3" name="Slide Number Placeholder 2">
            <a:extLst>
              <a:ext uri="{FF2B5EF4-FFF2-40B4-BE49-F238E27FC236}">
                <a16:creationId xmlns:a16="http://schemas.microsoft.com/office/drawing/2014/main" id="{1C5EA913-B6AA-6042-9A66-455544E8C4B8}"/>
              </a:ext>
            </a:extLst>
          </p:cNvPr>
          <p:cNvSpPr>
            <a:spLocks noGrp="1"/>
          </p:cNvSpPr>
          <p:nvPr>
            <p:ph type="sldNum" sz="quarter" idx="12"/>
          </p:nvPr>
        </p:nvSpPr>
        <p:spPr/>
        <p:txBody>
          <a:bodyPr/>
          <a:lstStyle/>
          <a:p>
            <a:fld id="{D515FBCA-96ED-FA46-8A28-FCEFFEE513CD}" type="slidenum">
              <a:rPr lang="en-US" smtClean="0"/>
              <a:t>70</a:t>
            </a:fld>
            <a:endParaRPr lang="en-US"/>
          </a:p>
        </p:txBody>
      </p:sp>
    </p:spTree>
    <p:extLst>
      <p:ext uri="{BB962C8B-B14F-4D97-AF65-F5344CB8AC3E}">
        <p14:creationId xmlns:p14="http://schemas.microsoft.com/office/powerpoint/2010/main" val="335120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90" y="371025"/>
            <a:ext cx="11795130" cy="1325563"/>
          </a:xfrm>
        </p:spPr>
        <p:txBody>
          <a:bodyPr/>
          <a:lstStyle/>
          <a:p>
            <a:r>
              <a:rPr lang="en-US" dirty="0"/>
              <a:t>Directional Antenna for Sensing and Communication</a:t>
            </a:r>
            <a:endParaRPr lang="en-US" b="1" dirty="0"/>
          </a:p>
        </p:txBody>
      </p:sp>
      <p:sp>
        <p:nvSpPr>
          <p:cNvPr id="3" name="Text Placeholder 2"/>
          <p:cNvSpPr>
            <a:spLocks noGrp="1"/>
          </p:cNvSpPr>
          <p:nvPr>
            <p:ph type="body" idx="1"/>
          </p:nvPr>
        </p:nvSpPr>
        <p:spPr>
          <a:xfrm>
            <a:off x="838200" y="1650034"/>
            <a:ext cx="10515600" cy="4351338"/>
          </a:xfrm>
        </p:spPr>
        <p:txBody>
          <a:bodyPr>
            <a:normAutofit/>
          </a:bodyPr>
          <a:lstStyle/>
          <a:p>
            <a:r>
              <a:rPr lang="en-US" dirty="0">
                <a:latin typeface="+mj-lt"/>
              </a:rPr>
              <a:t>What is a directional antenna?</a:t>
            </a:r>
            <a:endParaRPr lang="en-US" sz="2400" dirty="0">
              <a:latin typeface="+mj-lt"/>
            </a:endParaRPr>
          </a:p>
          <a:p>
            <a:r>
              <a:rPr lang="en-US" dirty="0">
                <a:latin typeface="+mj-lt"/>
              </a:rPr>
              <a:t>Studied extensively in 1-hop networks, e.g., </a:t>
            </a:r>
            <a:r>
              <a:rPr lang="en-US" dirty="0" err="1">
                <a:latin typeface="+mj-lt"/>
              </a:rPr>
              <a:t>WiFi</a:t>
            </a:r>
            <a:r>
              <a:rPr lang="en-US" dirty="0">
                <a:latin typeface="+mj-lt"/>
              </a:rPr>
              <a:t> networks</a:t>
            </a:r>
          </a:p>
          <a:p>
            <a:r>
              <a:rPr lang="en-US" dirty="0">
                <a:latin typeface="+mj-lt"/>
              </a:rPr>
              <a:t>ESD antennas are feasible, simple and inexpensive </a:t>
            </a:r>
          </a:p>
          <a:p>
            <a:pPr lvl="1"/>
            <a:r>
              <a:rPr lang="en-US" sz="2400" dirty="0">
                <a:latin typeface="+mj-lt"/>
              </a:rPr>
              <a:t>SPIDA [1,2] - 6 configurable directions, </a:t>
            </a:r>
            <a:r>
              <a:rPr lang="en-US" sz="2400" dirty="0">
                <a:solidFill>
                  <a:srgbClr val="FF0000"/>
                </a:solidFill>
                <a:latin typeface="+mj-lt"/>
              </a:rPr>
              <a:t>costs &lt; 5 USD</a:t>
            </a:r>
            <a:endParaRPr lang="en-US" dirty="0">
              <a:solidFill>
                <a:schemeClr val="tx1"/>
              </a:solidFill>
              <a:latin typeface="+mj-lt"/>
            </a:endParaRPr>
          </a:p>
          <a:p>
            <a:r>
              <a:rPr lang="en-US" dirty="0">
                <a:latin typeface="+mj-lt"/>
              </a:rPr>
              <a:t>Power consumption of few microwatts!</a:t>
            </a:r>
            <a:endParaRPr lang="en-US" dirty="0">
              <a:solidFill>
                <a:schemeClr val="tx1"/>
              </a:solidFill>
              <a:latin typeface="+mj-lt"/>
            </a:endParaRP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757" y="3711638"/>
            <a:ext cx="2806891" cy="2105169"/>
          </a:xfrm>
          <a:prstGeom prst="rect">
            <a:avLst/>
          </a:prstGeom>
        </p:spPr>
      </p:pic>
      <p:sp>
        <p:nvSpPr>
          <p:cNvPr id="6" name="TextBox 5">
            <a:extLst>
              <a:ext uri="{FF2B5EF4-FFF2-40B4-BE49-F238E27FC236}">
                <a16:creationId xmlns:a16="http://schemas.microsoft.com/office/drawing/2014/main" id="{541463B5-B581-464A-B7D7-865FA559BD4D}"/>
              </a:ext>
            </a:extLst>
          </p:cNvPr>
          <p:cNvSpPr txBox="1"/>
          <p:nvPr/>
        </p:nvSpPr>
        <p:spPr>
          <a:xfrm>
            <a:off x="0" y="6185937"/>
            <a:ext cx="12322293" cy="830997"/>
          </a:xfrm>
          <a:prstGeom prst="rect">
            <a:avLst/>
          </a:prstGeom>
          <a:noFill/>
        </p:spPr>
        <p:txBody>
          <a:bodyPr wrap="square" rtlCol="0">
            <a:spAutoFit/>
          </a:bodyPr>
          <a:lstStyle/>
          <a:p>
            <a:r>
              <a:rPr lang="en-US" sz="1600" dirty="0">
                <a:latin typeface="+mj-lt"/>
                <a:ea typeface="Calibri" charset="0"/>
                <a:cs typeface="Calibri" charset="0"/>
              </a:rPr>
              <a:t>[1] Erik Ostrom et al. "Evaluation of an electronically switched directional antenna for real-world low-power wireless networks” </a:t>
            </a:r>
            <a:r>
              <a:rPr lang="mr-IN" sz="1600" dirty="0">
                <a:latin typeface="+mj-lt"/>
                <a:ea typeface="Calibri" charset="0"/>
                <a:cs typeface="Calibri" charset="0"/>
              </a:rPr>
              <a:t>–</a:t>
            </a:r>
            <a:r>
              <a:rPr lang="sv-SE" sz="1600" dirty="0">
                <a:latin typeface="+mj-lt"/>
                <a:ea typeface="Calibri" charset="0"/>
                <a:cs typeface="Calibri" charset="0"/>
              </a:rPr>
              <a:t> </a:t>
            </a:r>
            <a:r>
              <a:rPr lang="en-US" sz="1600" dirty="0">
                <a:latin typeface="+mj-lt"/>
                <a:ea typeface="Calibri" charset="0"/>
                <a:cs typeface="Calibri" charset="0"/>
              </a:rPr>
              <a:t> REALWSN 2010</a:t>
            </a:r>
          </a:p>
          <a:p>
            <a:r>
              <a:rPr lang="en-US" sz="1600" dirty="0">
                <a:latin typeface="+mj-lt"/>
                <a:ea typeface="Calibri" charset="0"/>
                <a:cs typeface="Calibri" charset="0"/>
              </a:rPr>
              <a:t>[2] Martin Nilsson. “Directional antennas for wireless sensor networks” - 9th Scandinavian Workshop on Wireless </a:t>
            </a:r>
            <a:r>
              <a:rPr lang="en-US" sz="1600" dirty="0" err="1">
                <a:latin typeface="+mj-lt"/>
                <a:ea typeface="Calibri" charset="0"/>
                <a:cs typeface="Calibri" charset="0"/>
              </a:rPr>
              <a:t>Adhoc</a:t>
            </a:r>
            <a:r>
              <a:rPr lang="en-US" sz="1600" dirty="0">
                <a:latin typeface="+mj-lt"/>
                <a:ea typeface="Calibri" charset="0"/>
                <a:cs typeface="Calibri" charset="0"/>
              </a:rPr>
              <a:t> Networks 2009</a:t>
            </a:r>
          </a:p>
          <a:p>
            <a:endParaRPr lang="en-US" sz="1600" dirty="0">
              <a:latin typeface="+mj-lt"/>
              <a:ea typeface="Calibri" charset="0"/>
              <a:cs typeface="Calibri" charset="0"/>
            </a:endParaRPr>
          </a:p>
        </p:txBody>
      </p:sp>
      <p:sp>
        <p:nvSpPr>
          <p:cNvPr id="4" name="Slide Number Placeholder 3">
            <a:extLst>
              <a:ext uri="{FF2B5EF4-FFF2-40B4-BE49-F238E27FC236}">
                <a16:creationId xmlns:a16="http://schemas.microsoft.com/office/drawing/2014/main" id="{D6543889-B4AB-B148-B7C9-C5AAE42524FF}"/>
              </a:ext>
            </a:extLst>
          </p:cNvPr>
          <p:cNvSpPr>
            <a:spLocks noGrp="1"/>
          </p:cNvSpPr>
          <p:nvPr>
            <p:ph type="sldNum" sz="quarter" idx="12"/>
          </p:nvPr>
        </p:nvSpPr>
        <p:spPr/>
        <p:txBody>
          <a:bodyPr/>
          <a:lstStyle/>
          <a:p>
            <a:fld id="{D515FBCA-96ED-FA46-8A28-FCEFFEE513CD}" type="slidenum">
              <a:rPr lang="en-US" smtClean="0"/>
              <a:t>71</a:t>
            </a:fld>
            <a:endParaRPr lang="en-US"/>
          </a:p>
        </p:txBody>
      </p:sp>
    </p:spTree>
    <p:extLst>
      <p:ext uri="{BB962C8B-B14F-4D97-AF65-F5344CB8AC3E}">
        <p14:creationId xmlns:p14="http://schemas.microsoft.com/office/powerpoint/2010/main" val="1106866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 Data Transmissions </a:t>
            </a:r>
          </a:p>
        </p:txBody>
      </p:sp>
      <p:sp>
        <p:nvSpPr>
          <p:cNvPr id="3" name="Text Placeholder 2"/>
          <p:cNvSpPr>
            <a:spLocks noGrp="1"/>
          </p:cNvSpPr>
          <p:nvPr>
            <p:ph type="body" idx="1"/>
          </p:nvPr>
        </p:nvSpPr>
        <p:spPr/>
        <p:txBody>
          <a:bodyPr>
            <a:normAutofit/>
          </a:bodyPr>
          <a:lstStyle/>
          <a:p>
            <a:r>
              <a:rPr lang="en-US" dirty="0">
                <a:latin typeface="+mj-lt"/>
              </a:rPr>
              <a:t>Traffic pattern of many WSN applications</a:t>
            </a:r>
          </a:p>
          <a:p>
            <a:pPr lvl="1"/>
            <a:r>
              <a:rPr lang="en-US" sz="2400" dirty="0">
                <a:latin typeface="+mj-lt"/>
              </a:rPr>
              <a:t>Volcano monitoring [1]</a:t>
            </a:r>
          </a:p>
          <a:p>
            <a:pPr lvl="1"/>
            <a:r>
              <a:rPr lang="en-US" sz="2400" dirty="0">
                <a:latin typeface="+mj-lt"/>
              </a:rPr>
              <a:t>Bridge monitoring [2]</a:t>
            </a:r>
            <a:r>
              <a:rPr lang="en-US" sz="2400" baseline="30000" dirty="0">
                <a:latin typeface="+mj-lt"/>
              </a:rPr>
              <a:t> </a:t>
            </a:r>
          </a:p>
          <a:p>
            <a:pPr marL="457200" lvl="1" indent="0">
              <a:buNone/>
            </a:pPr>
            <a:endParaRPr lang="en-US" baseline="30000" dirty="0">
              <a:latin typeface="+mj-lt"/>
            </a:endParaRPr>
          </a:p>
          <a:p>
            <a:pPr fontAlgn="base"/>
            <a:r>
              <a:rPr lang="en-US" dirty="0">
                <a:latin typeface="+mj-lt"/>
              </a:rPr>
              <a:t>Directional antenna beneficial for such applications</a:t>
            </a:r>
          </a:p>
          <a:p>
            <a:pPr lvl="1" fontAlgn="base"/>
            <a:r>
              <a:rPr lang="en-US" sz="2400" dirty="0">
                <a:latin typeface="+mj-lt"/>
              </a:rPr>
              <a:t>Increased communication range at no additional energy cost</a:t>
            </a:r>
          </a:p>
          <a:p>
            <a:pPr lvl="1" fontAlgn="base"/>
            <a:r>
              <a:rPr lang="en-US" sz="2400" dirty="0">
                <a:latin typeface="+mj-lt"/>
              </a:rPr>
              <a:t>Bulk transmission(s) most severely affected by interference</a:t>
            </a:r>
          </a:p>
          <a:p>
            <a:pPr fontAlgn="base"/>
            <a:endParaRPr lang="en-US" dirty="0">
              <a:latin typeface="+mj-lt"/>
            </a:endParaRPr>
          </a:p>
          <a:p>
            <a:endParaRPr lang="sk-SK" baseline="30000" dirty="0"/>
          </a:p>
          <a:p>
            <a:pPr lvl="1"/>
            <a:endParaRPr lang="en-US" dirty="0"/>
          </a:p>
        </p:txBody>
      </p:sp>
      <p:pic>
        <p:nvPicPr>
          <p:cNvPr id="5" name="image4.jpg"/>
          <p:cNvPicPr>
            <a:picLocks noChangeAspect="1"/>
          </p:cNvPicPr>
          <p:nvPr/>
        </p:nvPicPr>
        <p:blipFill>
          <a:blip r:embed="rId3"/>
          <a:stretch>
            <a:fillRect/>
          </a:stretch>
        </p:blipFill>
        <p:spPr>
          <a:xfrm>
            <a:off x="9222008" y="3691660"/>
            <a:ext cx="2488097" cy="1659249"/>
          </a:xfrm>
          <a:prstGeom prst="rect">
            <a:avLst/>
          </a:prstGeom>
          <a:ln w="12700">
            <a:miter lim="400000"/>
          </a:ln>
        </p:spPr>
      </p:pic>
      <p:pic>
        <p:nvPicPr>
          <p:cNvPr id="6" name="image5.jpg"/>
          <p:cNvPicPr>
            <a:picLocks noChangeAspect="1"/>
          </p:cNvPicPr>
          <p:nvPr/>
        </p:nvPicPr>
        <p:blipFill>
          <a:blip r:embed="rId4"/>
          <a:stretch>
            <a:fillRect/>
          </a:stretch>
        </p:blipFill>
        <p:spPr>
          <a:xfrm>
            <a:off x="9222008" y="1945760"/>
            <a:ext cx="2558147" cy="1659600"/>
          </a:xfrm>
          <a:prstGeom prst="rect">
            <a:avLst/>
          </a:prstGeom>
          <a:ln w="12700">
            <a:miter lim="400000"/>
          </a:ln>
        </p:spPr>
      </p:pic>
      <p:sp>
        <p:nvSpPr>
          <p:cNvPr id="8" name="TextBox 7">
            <a:extLst>
              <a:ext uri="{FF2B5EF4-FFF2-40B4-BE49-F238E27FC236}">
                <a16:creationId xmlns:a16="http://schemas.microsoft.com/office/drawing/2014/main" id="{18D2D1BC-44E7-574D-B707-C8B91F309351}"/>
              </a:ext>
            </a:extLst>
          </p:cNvPr>
          <p:cNvSpPr txBox="1"/>
          <p:nvPr/>
        </p:nvSpPr>
        <p:spPr>
          <a:xfrm>
            <a:off x="289799" y="6184103"/>
            <a:ext cx="12322293" cy="830997"/>
          </a:xfrm>
          <a:prstGeom prst="rect">
            <a:avLst/>
          </a:prstGeom>
          <a:noFill/>
        </p:spPr>
        <p:txBody>
          <a:bodyPr wrap="square" rtlCol="0">
            <a:spAutoFit/>
          </a:bodyPr>
          <a:lstStyle/>
          <a:p>
            <a:r>
              <a:rPr lang="en-US" sz="1600" dirty="0">
                <a:latin typeface="+mj-lt"/>
                <a:ea typeface="Calibri" charset="0"/>
                <a:cs typeface="Calibri" charset="0"/>
              </a:rPr>
              <a:t>[1] Geoff Werner-Allen et al. "Fidelity and yield in a volcano monitoring sensor network”  in OSDI 2016</a:t>
            </a:r>
          </a:p>
          <a:p>
            <a:r>
              <a:rPr lang="en-US" sz="1600" dirty="0">
                <a:latin typeface="+mj-lt"/>
                <a:ea typeface="Calibri" charset="0"/>
                <a:cs typeface="Calibri" charset="0"/>
              </a:rPr>
              <a:t>[2] </a:t>
            </a:r>
            <a:r>
              <a:rPr lang="en-US" sz="1600" dirty="0" err="1">
                <a:latin typeface="+mj-lt"/>
                <a:ea typeface="Calibri" charset="0"/>
                <a:cs typeface="Calibri" charset="0"/>
              </a:rPr>
              <a:t>Kameswari</a:t>
            </a:r>
            <a:r>
              <a:rPr lang="en-US" sz="1600" dirty="0">
                <a:latin typeface="+mj-lt"/>
                <a:ea typeface="Calibri" charset="0"/>
                <a:cs typeface="Calibri" charset="0"/>
              </a:rPr>
              <a:t> </a:t>
            </a:r>
            <a:r>
              <a:rPr lang="en-US" sz="1600" dirty="0" err="1">
                <a:latin typeface="+mj-lt"/>
                <a:ea typeface="Calibri" charset="0"/>
                <a:cs typeface="Calibri" charset="0"/>
              </a:rPr>
              <a:t>Chebrolu</a:t>
            </a:r>
            <a:r>
              <a:rPr lang="en-US" sz="1600" dirty="0">
                <a:latin typeface="+mj-lt"/>
                <a:ea typeface="Calibri" charset="0"/>
                <a:cs typeface="Calibri" charset="0"/>
              </a:rPr>
              <a:t> et al. "</a:t>
            </a:r>
            <a:r>
              <a:rPr lang="en-US" sz="1600" dirty="0" err="1">
                <a:latin typeface="+mj-lt"/>
                <a:ea typeface="Calibri" charset="0"/>
                <a:cs typeface="Calibri" charset="0"/>
              </a:rPr>
              <a:t>Brimon</a:t>
            </a:r>
            <a:r>
              <a:rPr lang="en-US" sz="1600" dirty="0">
                <a:latin typeface="+mj-lt"/>
                <a:ea typeface="Calibri" charset="0"/>
                <a:cs typeface="Calibri" charset="0"/>
              </a:rPr>
              <a:t>: a sensor network system for railway bridge monitoring” in ACM MOBISYS 2008</a:t>
            </a:r>
          </a:p>
          <a:p>
            <a:endParaRPr lang="en-US" sz="1600" dirty="0">
              <a:latin typeface="+mj-lt"/>
              <a:ea typeface="Calibri" charset="0"/>
              <a:cs typeface="Calibri" charset="0"/>
            </a:endParaRPr>
          </a:p>
        </p:txBody>
      </p:sp>
      <p:sp>
        <p:nvSpPr>
          <p:cNvPr id="4" name="Slide Number Placeholder 3">
            <a:extLst>
              <a:ext uri="{FF2B5EF4-FFF2-40B4-BE49-F238E27FC236}">
                <a16:creationId xmlns:a16="http://schemas.microsoft.com/office/drawing/2014/main" id="{8F6B7159-9593-9E45-B18A-319D69F2DDEE}"/>
              </a:ext>
            </a:extLst>
          </p:cNvPr>
          <p:cNvSpPr>
            <a:spLocks noGrp="1"/>
          </p:cNvSpPr>
          <p:nvPr>
            <p:ph type="sldNum" sz="quarter" idx="12"/>
          </p:nvPr>
        </p:nvSpPr>
        <p:spPr/>
        <p:txBody>
          <a:bodyPr/>
          <a:lstStyle/>
          <a:p>
            <a:fld id="{D515FBCA-96ED-FA46-8A28-FCEFFEE513CD}" type="slidenum">
              <a:rPr lang="en-US" smtClean="0"/>
              <a:t>72</a:t>
            </a:fld>
            <a:endParaRPr lang="en-US"/>
          </a:p>
        </p:txBody>
      </p:sp>
    </p:spTree>
    <p:extLst>
      <p:ext uri="{BB962C8B-B14F-4D97-AF65-F5344CB8AC3E}">
        <p14:creationId xmlns:p14="http://schemas.microsoft.com/office/powerpoint/2010/main" val="779171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DPT’s Contributions</a:t>
            </a:r>
          </a:p>
        </p:txBody>
      </p:sp>
      <p:sp>
        <p:nvSpPr>
          <p:cNvPr id="3" name="Text Placeholder 2"/>
          <p:cNvSpPr>
            <a:spLocks noGrp="1"/>
          </p:cNvSpPr>
          <p:nvPr>
            <p:ph type="body" idx="1"/>
          </p:nvPr>
        </p:nvSpPr>
        <p:spPr>
          <a:xfrm>
            <a:off x="674391" y="1427026"/>
            <a:ext cx="10515600" cy="4351338"/>
          </a:xfrm>
        </p:spPr>
        <p:txBody>
          <a:bodyPr>
            <a:normAutofit/>
          </a:bodyPr>
          <a:lstStyle/>
          <a:p>
            <a:pPr marL="0" indent="0">
              <a:buNone/>
            </a:pPr>
            <a:r>
              <a:rPr lang="en-US" dirty="0">
                <a:latin typeface="+mj-lt"/>
              </a:rPr>
              <a:t>Directional Pipelined Transmissions (DPT)</a:t>
            </a:r>
          </a:p>
          <a:p>
            <a:pPr lvl="1"/>
            <a:r>
              <a:rPr lang="en-US" sz="2400" dirty="0">
                <a:latin typeface="+mj-lt"/>
              </a:rPr>
              <a:t>Leverage directional transmissions </a:t>
            </a:r>
            <a:r>
              <a:rPr lang="en-US" sz="2400" b="1" dirty="0">
                <a:latin typeface="+mj-lt"/>
              </a:rPr>
              <a:t>and</a:t>
            </a:r>
            <a:r>
              <a:rPr lang="en-US" sz="2400" dirty="0">
                <a:latin typeface="+mj-lt"/>
              </a:rPr>
              <a:t> receptions </a:t>
            </a:r>
          </a:p>
          <a:p>
            <a:pPr lvl="1"/>
            <a:r>
              <a:rPr lang="en-US" sz="2400" b="1" dirty="0">
                <a:latin typeface="+mj-lt"/>
              </a:rPr>
              <a:t>Reduce</a:t>
            </a:r>
            <a:r>
              <a:rPr lang="en-US" sz="2400" dirty="0">
                <a:latin typeface="+mj-lt"/>
              </a:rPr>
              <a:t> inter/intra path interference using directional communication</a:t>
            </a:r>
          </a:p>
          <a:p>
            <a:pPr lvl="1"/>
            <a:r>
              <a:rPr lang="en-US" sz="2400" b="1" dirty="0">
                <a:latin typeface="+mj-lt"/>
              </a:rPr>
              <a:t>Highest</a:t>
            </a:r>
            <a:r>
              <a:rPr lang="en-US" sz="2400" dirty="0">
                <a:latin typeface="+mj-lt"/>
              </a:rPr>
              <a:t> reported throughput in 802.15.4 multi-hop links</a:t>
            </a:r>
          </a:p>
          <a:p>
            <a:pPr lvl="1"/>
            <a:r>
              <a:rPr lang="en-US" dirty="0">
                <a:latin typeface="+mj-lt"/>
              </a:rPr>
              <a:t>Operation on single wireless</a:t>
            </a:r>
            <a:r>
              <a:rPr lang="en-US" sz="2400" dirty="0">
                <a:latin typeface="+mj-lt"/>
              </a:rPr>
              <a:t> channel</a:t>
            </a:r>
          </a:p>
          <a:p>
            <a:pPr lvl="1"/>
            <a:r>
              <a:rPr lang="en-US" dirty="0"/>
              <a:t>DPT creates </a:t>
            </a:r>
            <a:r>
              <a:rPr lang="en-US" b="1" dirty="0"/>
              <a:t>two</a:t>
            </a:r>
            <a:r>
              <a:rPr lang="en-US" dirty="0"/>
              <a:t> pipelines between source and sink</a:t>
            </a:r>
          </a:p>
          <a:p>
            <a:pPr lvl="2"/>
            <a:r>
              <a:rPr lang="en-US" b="1" dirty="0">
                <a:solidFill>
                  <a:srgbClr val="FF0000"/>
                </a:solidFill>
              </a:rPr>
              <a:t>All nodes are always active! </a:t>
            </a:r>
          </a:p>
          <a:p>
            <a:pPr lvl="1"/>
            <a:endParaRPr lang="en-US" sz="2400" dirty="0">
              <a:latin typeface="+mj-lt"/>
            </a:endParaRPr>
          </a:p>
          <a:p>
            <a:pPr lvl="1"/>
            <a:endParaRPr lang="en-US" sz="2400" dirty="0"/>
          </a:p>
          <a:p>
            <a:pPr lvl="1"/>
            <a:endParaRPr lang="en-US" sz="2400" dirty="0"/>
          </a:p>
          <a:p>
            <a:endParaRPr lang="en-US" dirty="0"/>
          </a:p>
        </p:txBody>
      </p:sp>
      <p:pic>
        <p:nvPicPr>
          <p:cNvPr id="5" name="image8.pdf"/>
          <p:cNvPicPr>
            <a:picLocks noChangeAspect="1"/>
          </p:cNvPicPr>
          <p:nvPr/>
        </p:nvPicPr>
        <p:blipFill>
          <a:blip r:embed="rId3"/>
          <a:stretch>
            <a:fillRect/>
          </a:stretch>
        </p:blipFill>
        <p:spPr>
          <a:xfrm>
            <a:off x="3387120" y="4358414"/>
            <a:ext cx="5090141" cy="1857333"/>
          </a:xfrm>
          <a:prstGeom prst="rect">
            <a:avLst/>
          </a:prstGeom>
          <a:ln w="12700">
            <a:miter lim="400000"/>
          </a:ln>
        </p:spPr>
      </p:pic>
      <p:sp>
        <p:nvSpPr>
          <p:cNvPr id="4" name="Slide Number Placeholder 3">
            <a:extLst>
              <a:ext uri="{FF2B5EF4-FFF2-40B4-BE49-F238E27FC236}">
                <a16:creationId xmlns:a16="http://schemas.microsoft.com/office/drawing/2014/main" id="{0BBD396B-CEF0-7A42-9474-99424A3BD19D}"/>
              </a:ext>
            </a:extLst>
          </p:cNvPr>
          <p:cNvSpPr>
            <a:spLocks noGrp="1"/>
          </p:cNvSpPr>
          <p:nvPr>
            <p:ph type="sldNum" sz="quarter" idx="12"/>
          </p:nvPr>
        </p:nvSpPr>
        <p:spPr/>
        <p:txBody>
          <a:bodyPr/>
          <a:lstStyle/>
          <a:p>
            <a:fld id="{D515FBCA-96ED-FA46-8A28-FCEFFEE513CD}" type="slidenum">
              <a:rPr lang="en-US" smtClean="0"/>
              <a:t>73</a:t>
            </a:fld>
            <a:endParaRPr lang="en-US"/>
          </a:p>
        </p:txBody>
      </p:sp>
      <p:sp>
        <p:nvSpPr>
          <p:cNvPr id="7" name="TextBox 6">
            <a:extLst>
              <a:ext uri="{FF2B5EF4-FFF2-40B4-BE49-F238E27FC236}">
                <a16:creationId xmlns:a16="http://schemas.microsoft.com/office/drawing/2014/main" id="{ADC82111-3F3F-D433-EC9C-9C2B13FD3CA4}"/>
              </a:ext>
            </a:extLst>
          </p:cNvPr>
          <p:cNvSpPr txBox="1"/>
          <p:nvPr/>
        </p:nvSpPr>
        <p:spPr>
          <a:xfrm>
            <a:off x="455607" y="6215747"/>
            <a:ext cx="11095003" cy="646331"/>
          </a:xfrm>
          <a:prstGeom prst="rect">
            <a:avLst/>
          </a:prstGeom>
          <a:noFill/>
        </p:spPr>
        <p:txBody>
          <a:bodyPr wrap="square">
            <a:spAutoFit/>
          </a:bodyPr>
          <a:lstStyle/>
          <a:p>
            <a:r>
              <a:rPr lang="en-SG" sz="1200" b="0" i="1" dirty="0">
                <a:solidFill>
                  <a:srgbClr val="333333"/>
                </a:solidFill>
                <a:effectLst/>
                <a:latin typeface="Courier New" panose="02070309020205020404" pitchFamily="49" charset="0"/>
              </a:rPr>
              <a:t>Ambuj Varshney, Luca Mottola, Mats Carlsson, and Thiemo Voigt. 2015. Directional Transmissions and Receptions for High-throughput Bulk Forwarding in Wireless Sensor Networks. In Proceedings of the 13th ACM Conference on Embedded Networked Sensor Systems (</a:t>
            </a:r>
            <a:r>
              <a:rPr lang="en-SG" sz="1200" b="0" i="1" dirty="0" err="1">
                <a:solidFill>
                  <a:srgbClr val="333333"/>
                </a:solidFill>
                <a:effectLst/>
                <a:latin typeface="Courier New" panose="02070309020205020404" pitchFamily="49" charset="0"/>
              </a:rPr>
              <a:t>SenSys</a:t>
            </a:r>
            <a:r>
              <a:rPr lang="en-SG" sz="1200" b="0" i="1" dirty="0">
                <a:solidFill>
                  <a:srgbClr val="333333"/>
                </a:solidFill>
                <a:effectLst/>
                <a:latin typeface="Courier New" panose="02070309020205020404" pitchFamily="49" charset="0"/>
              </a:rPr>
              <a:t> '15).</a:t>
            </a:r>
            <a:endParaRPr lang="en-US" sz="1200" dirty="0"/>
          </a:p>
        </p:txBody>
      </p:sp>
    </p:spTree>
    <p:extLst>
      <p:ext uri="{BB962C8B-B14F-4D97-AF65-F5344CB8AC3E}">
        <p14:creationId xmlns:p14="http://schemas.microsoft.com/office/powerpoint/2010/main" val="1280194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p:cNvSpPr>
          <p:nvPr>
            <p:ph type="title"/>
          </p:nvPr>
        </p:nvSpPr>
        <p:spPr>
          <a:xfrm>
            <a:off x="838200" y="365125"/>
            <a:ext cx="10515600" cy="1325563"/>
          </a:xfrm>
          <a:prstGeom prst="rect">
            <a:avLst/>
          </a:prstGeom>
        </p:spPr>
        <p:txBody>
          <a:bodyPr/>
          <a:lstStyle/>
          <a:p>
            <a:r>
              <a:rPr lang="en-US" dirty="0"/>
              <a:t>DPT Throughput Comparison</a:t>
            </a:r>
            <a:endParaRPr dirty="0"/>
          </a:p>
        </p:txBody>
      </p:sp>
      <p:sp>
        <p:nvSpPr>
          <p:cNvPr id="542" name="Shape 542"/>
          <p:cNvSpPr>
            <a:spLocks noGrp="1"/>
          </p:cNvSpPr>
          <p:nvPr>
            <p:ph type="body" idx="1"/>
          </p:nvPr>
        </p:nvSpPr>
        <p:spPr>
          <a:xfrm>
            <a:off x="666032" y="2008186"/>
            <a:ext cx="9601800" cy="4530726"/>
          </a:xfrm>
          <a:prstGeom prst="rect">
            <a:avLst/>
          </a:prstGeom>
        </p:spPr>
        <p:txBody>
          <a:bodyPr/>
          <a:lstStyle/>
          <a:p>
            <a:r>
              <a:rPr dirty="0">
                <a:latin typeface="+mj-lt"/>
              </a:rPr>
              <a:t>Existing protocols not designed for ESD antennas</a:t>
            </a:r>
          </a:p>
          <a:p>
            <a:r>
              <a:rPr lang="en-US" dirty="0">
                <a:latin typeface="+mj-lt"/>
              </a:rPr>
              <a:t>State-of-the-art: </a:t>
            </a:r>
          </a:p>
          <a:p>
            <a:pPr lvl="1"/>
            <a:r>
              <a:rPr dirty="0">
                <a:latin typeface="+mj-lt"/>
              </a:rPr>
              <a:t>P3</a:t>
            </a:r>
            <a:r>
              <a:rPr lang="en-US" dirty="0">
                <a:latin typeface="+mj-lt"/>
              </a:rPr>
              <a:t> [1]</a:t>
            </a:r>
            <a:r>
              <a:rPr dirty="0">
                <a:latin typeface="+mj-lt"/>
              </a:rPr>
              <a:t> multiple channel</a:t>
            </a:r>
            <a:r>
              <a:rPr lang="en-US" dirty="0">
                <a:latin typeface="+mj-lt"/>
              </a:rPr>
              <a:t>s ,</a:t>
            </a:r>
            <a:r>
              <a:rPr dirty="0">
                <a:latin typeface="+mj-lt"/>
              </a:rPr>
              <a:t>higher node density</a:t>
            </a:r>
            <a:endParaRPr dirty="0">
              <a:solidFill>
                <a:srgbClr val="FF0000"/>
              </a:solidFill>
              <a:latin typeface="+mj-lt"/>
            </a:endParaRPr>
          </a:p>
        </p:txBody>
      </p:sp>
      <p:pic>
        <p:nvPicPr>
          <p:cNvPr id="544" name="Tput-comparison.png"/>
          <p:cNvPicPr>
            <a:picLocks noChangeAspect="1"/>
          </p:cNvPicPr>
          <p:nvPr/>
        </p:nvPicPr>
        <p:blipFill>
          <a:blip r:embed="rId3"/>
          <a:stretch>
            <a:fillRect/>
          </a:stretch>
        </p:blipFill>
        <p:spPr>
          <a:xfrm>
            <a:off x="7020628" y="2605400"/>
            <a:ext cx="5109979" cy="3832483"/>
          </a:xfrm>
          <a:prstGeom prst="rect">
            <a:avLst/>
          </a:prstGeom>
          <a:ln w="12700">
            <a:miter lim="400000"/>
          </a:ln>
        </p:spPr>
      </p:pic>
      <p:sp>
        <p:nvSpPr>
          <p:cNvPr id="546" name="Shape 546"/>
          <p:cNvSpPr/>
          <p:nvPr/>
        </p:nvSpPr>
        <p:spPr>
          <a:xfrm>
            <a:off x="11095176" y="2459814"/>
            <a:ext cx="92396"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2600"/>
                </a:solidFill>
              </a:defRPr>
            </a:lvl1pPr>
          </a:lstStyle>
          <a:p>
            <a:endParaRPr sz="3200" dirty="0"/>
          </a:p>
        </p:txBody>
      </p:sp>
      <p:sp>
        <p:nvSpPr>
          <p:cNvPr id="6" name="TextBox 5">
            <a:extLst>
              <a:ext uri="{FF2B5EF4-FFF2-40B4-BE49-F238E27FC236}">
                <a16:creationId xmlns:a16="http://schemas.microsoft.com/office/drawing/2014/main" id="{27C0F6F5-ECC6-3D40-8555-300AED20BE8F}"/>
              </a:ext>
            </a:extLst>
          </p:cNvPr>
          <p:cNvSpPr txBox="1"/>
          <p:nvPr/>
        </p:nvSpPr>
        <p:spPr>
          <a:xfrm>
            <a:off x="125588" y="6538912"/>
            <a:ext cx="12191999" cy="307777"/>
          </a:xfrm>
          <a:prstGeom prst="rect">
            <a:avLst/>
          </a:prstGeom>
          <a:noFill/>
        </p:spPr>
        <p:txBody>
          <a:bodyPr wrap="square" rtlCol="0">
            <a:spAutoFit/>
          </a:bodyPr>
          <a:lstStyle/>
          <a:p>
            <a:r>
              <a:rPr lang="en-US" sz="1400" dirty="0">
                <a:latin typeface="+mj-lt"/>
                <a:ea typeface="Calibri" charset="0"/>
                <a:cs typeface="Calibri" charset="0"/>
              </a:rPr>
              <a:t>[1] Manjunath </a:t>
            </a:r>
            <a:r>
              <a:rPr lang="en-US" sz="1400" dirty="0" err="1">
                <a:latin typeface="+mj-lt"/>
                <a:ea typeface="Calibri" charset="0"/>
                <a:cs typeface="Calibri" charset="0"/>
              </a:rPr>
              <a:t>Doddavenkatappa</a:t>
            </a:r>
            <a:r>
              <a:rPr lang="en-US" sz="1400" dirty="0">
                <a:latin typeface="+mj-lt"/>
                <a:ea typeface="Calibri" charset="0"/>
                <a:cs typeface="Calibri" charset="0"/>
              </a:rPr>
              <a:t> et al. "P 3: a practical packet pipeline using synchronous transmissions for wireless sensor networks.” in ACM/IEEE IPSN 2014</a:t>
            </a:r>
          </a:p>
        </p:txBody>
      </p:sp>
      <p:sp>
        <p:nvSpPr>
          <p:cNvPr id="2" name="Slide Number Placeholder 1">
            <a:extLst>
              <a:ext uri="{FF2B5EF4-FFF2-40B4-BE49-F238E27FC236}">
                <a16:creationId xmlns:a16="http://schemas.microsoft.com/office/drawing/2014/main" id="{A9290FCA-3481-5D43-A06B-E85453597FBE}"/>
              </a:ext>
            </a:extLst>
          </p:cNvPr>
          <p:cNvSpPr>
            <a:spLocks noGrp="1"/>
          </p:cNvSpPr>
          <p:nvPr>
            <p:ph type="sldNum" sz="quarter" idx="12"/>
          </p:nvPr>
        </p:nvSpPr>
        <p:spPr/>
        <p:txBody>
          <a:bodyPr/>
          <a:lstStyle/>
          <a:p>
            <a:fld id="{D515FBCA-96ED-FA46-8A28-FCEFFEE513CD}" type="slidenum">
              <a:rPr lang="en-US" smtClean="0"/>
              <a:t>74</a:t>
            </a:fld>
            <a:endParaRPr lang="en-US"/>
          </a:p>
        </p:txBody>
      </p:sp>
    </p:spTree>
    <p:extLst>
      <p:ext uri="{BB962C8B-B14F-4D97-AF65-F5344CB8AC3E}">
        <p14:creationId xmlns:p14="http://schemas.microsoft.com/office/powerpoint/2010/main" val="340224074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Controlled Access Control</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628384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4" y="1714500"/>
            <a:ext cx="8453437"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6" y="3352801"/>
            <a:ext cx="78343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bwMode="auto">
          <a:xfrm>
            <a:off x="16764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3" name="Rounded Rectangle 2"/>
          <p:cNvSpPr/>
          <p:nvPr/>
        </p:nvSpPr>
        <p:spPr bwMode="auto">
          <a:xfrm>
            <a:off x="4861302" y="2438400"/>
            <a:ext cx="2819400" cy="510778"/>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9" name="Rectangle 8"/>
          <p:cNvSpPr/>
          <p:nvPr/>
        </p:nvSpPr>
        <p:spPr>
          <a:xfrm>
            <a:off x="1828800" y="5124272"/>
            <a:ext cx="8610600" cy="646331"/>
          </a:xfrm>
          <a:prstGeom prst="rect">
            <a:avLst/>
          </a:prstGeom>
        </p:spPr>
        <p:txBody>
          <a:bodyPr>
            <a:spAutoFit/>
          </a:bodyPr>
          <a:lstStyle/>
          <a:p>
            <a:pPr algn="just" eaLnBrk="0" hangingPunct="0">
              <a:defRPr/>
            </a:pPr>
            <a:r>
              <a:rPr lang="en-US" dirty="0">
                <a:latin typeface="Times New Roman" pitchFamily="18" charset="0"/>
              </a:rPr>
              <a:t>In controlled access, the stations consult one another to find which station has the right to send. A station cannot send unless it has been authorized by other stations. </a:t>
            </a:r>
          </a:p>
        </p:txBody>
      </p:sp>
      <p:sp>
        <p:nvSpPr>
          <p:cNvPr id="4" name="Slide Number Placeholder 3"/>
          <p:cNvSpPr>
            <a:spLocks noGrp="1"/>
          </p:cNvSpPr>
          <p:nvPr>
            <p:ph type="sldNum" sz="quarter" idx="12"/>
          </p:nvPr>
        </p:nvSpPr>
        <p:spPr/>
        <p:txBody>
          <a:bodyPr/>
          <a:lstStyle/>
          <a:p>
            <a:fld id="{69E57DC2-970A-4B3E-BB1C-7A09969E49DF}" type="slidenum">
              <a:rPr lang="en-US" smtClean="0"/>
              <a:t>76</a:t>
            </a:fld>
            <a:endParaRPr lang="en-US" dirty="0"/>
          </a:p>
        </p:txBody>
      </p:sp>
      <p:sp>
        <p:nvSpPr>
          <p:cNvPr id="5" name="Rectangle 14">
            <a:extLst>
              <a:ext uri="{FF2B5EF4-FFF2-40B4-BE49-F238E27FC236}">
                <a16:creationId xmlns:a16="http://schemas.microsoft.com/office/drawing/2014/main" id="{6D56E00B-18E6-4901-F82A-BEE9985040C9}"/>
              </a:ext>
            </a:extLst>
          </p:cNvPr>
          <p:cNvSpPr>
            <a:spLocks noChangeArrowheads="1"/>
          </p:cNvSpPr>
          <p:nvPr/>
        </p:nvSpPr>
        <p:spPr bwMode="auto">
          <a:xfrm>
            <a:off x="962304" y="484679"/>
            <a:ext cx="10348355"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sz="4000" dirty="0"/>
              <a:t>Review: Taxonomy of multiple-access protocols</a:t>
            </a:r>
          </a:p>
        </p:txBody>
      </p:sp>
    </p:spTree>
    <p:extLst>
      <p:ext uri="{BB962C8B-B14F-4D97-AF65-F5344CB8AC3E}">
        <p14:creationId xmlns:p14="http://schemas.microsoft.com/office/powerpoint/2010/main" val="397033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anim calcmode="lin" valueType="num">
                                      <p:cBhvr additive="base">
                                        <p:cTn id="11" dur="500" fill="hold"/>
                                        <p:tgtEl>
                                          <p:spTgt spid="44037"/>
                                        </p:tgtEl>
                                        <p:attrNameLst>
                                          <p:attrName>ppt_x</p:attrName>
                                        </p:attrNameLst>
                                      </p:cBhvr>
                                      <p:tavLst>
                                        <p:tav tm="0">
                                          <p:val>
                                            <p:strVal val="#ppt_x"/>
                                          </p:val>
                                        </p:tav>
                                        <p:tav tm="100000">
                                          <p:val>
                                            <p:strVal val="#ppt_x"/>
                                          </p:val>
                                        </p:tav>
                                      </p:tavLst>
                                    </p:anim>
                                    <p:anim calcmode="lin" valueType="num">
                                      <p:cBhvr additive="base">
                                        <p:cTn id="12"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r>
              <a:rPr lang="en-US" sz="1200" i="0">
                <a:latin typeface="Arial" pitchFamily="34" charset="0"/>
              </a:rPr>
              <a:t>5.</a:t>
            </a:r>
            <a:fld id="{F9CBC37A-BE6C-4321-B61A-0ADD9B7F163B}" type="slidenum">
              <a:rPr lang="en-US" sz="1200" i="0">
                <a:latin typeface="Arial" pitchFamily="34" charset="0"/>
              </a:rPr>
              <a:pPr eaLnBrk="1" hangingPunct="1"/>
              <a:t>77</a:t>
            </a:fld>
            <a:endParaRPr lang="en-US" sz="1200" i="0">
              <a:latin typeface="Arial" pitchFamily="34" charset="0"/>
            </a:endParaRPr>
          </a:p>
        </p:txBody>
      </p:sp>
      <p:sp>
        <p:nvSpPr>
          <p:cNvPr id="56330" name="Text Box 9"/>
          <p:cNvSpPr txBox="1">
            <a:spLocks noChangeArrowheads="1"/>
          </p:cNvSpPr>
          <p:nvPr/>
        </p:nvSpPr>
        <p:spPr bwMode="auto">
          <a:xfrm>
            <a:off x="881677" y="484315"/>
            <a:ext cx="102930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r>
              <a:rPr lang="en-US" sz="4000" b="0" i="0" dirty="0">
                <a:latin typeface="+mn-lt"/>
              </a:rPr>
              <a:t>Medium access control: Controlled Access</a:t>
            </a:r>
          </a:p>
        </p:txBody>
      </p:sp>
      <p:sp>
        <p:nvSpPr>
          <p:cNvPr id="2" name="TextBox 1"/>
          <p:cNvSpPr txBox="1"/>
          <p:nvPr/>
        </p:nvSpPr>
        <p:spPr>
          <a:xfrm>
            <a:off x="881677" y="1192201"/>
            <a:ext cx="9371197" cy="3539430"/>
          </a:xfrm>
          <a:prstGeom prst="rect">
            <a:avLst/>
          </a:prstGeom>
          <a:noFill/>
        </p:spPr>
        <p:txBody>
          <a:bodyPr wrap="square" rtlCol="0">
            <a:spAutoFit/>
          </a:bodyPr>
          <a:lstStyle/>
          <a:p>
            <a:pPr marL="457200" indent="-457200">
              <a:buFont typeface="Arial" pitchFamily="34" charset="0"/>
              <a:buChar char="•"/>
            </a:pPr>
            <a:endParaRPr lang="en-US" sz="2800" dirty="0"/>
          </a:p>
          <a:p>
            <a:r>
              <a:rPr lang="en-US" sz="2800" dirty="0">
                <a:latin typeface="+mj-lt"/>
              </a:rPr>
              <a:t>How do you control who has access to medium?</a:t>
            </a:r>
          </a:p>
          <a:p>
            <a:pPr marL="457200" indent="-457200">
              <a:buFont typeface="Arial" pitchFamily="34" charset="0"/>
              <a:buChar char="•"/>
            </a:pPr>
            <a:endParaRPr lang="en-US" sz="2800" dirty="0"/>
          </a:p>
          <a:p>
            <a:pPr marL="457200" indent="-457200">
              <a:buFont typeface="Arial" pitchFamily="34" charset="0"/>
              <a:buChar char="•"/>
            </a:pPr>
            <a:r>
              <a:rPr lang="en-US" sz="2800" dirty="0">
                <a:latin typeface="+mj-lt"/>
              </a:rPr>
              <a:t>Reservation</a:t>
            </a:r>
          </a:p>
          <a:p>
            <a:pPr marL="457200" indent="-457200">
              <a:buFont typeface="Arial" pitchFamily="34" charset="0"/>
              <a:buChar char="•"/>
            </a:pPr>
            <a:endParaRPr lang="en-US" sz="2800" dirty="0">
              <a:latin typeface="+mj-lt"/>
            </a:endParaRPr>
          </a:p>
          <a:p>
            <a:pPr marL="457200" indent="-457200">
              <a:buFont typeface="Arial" pitchFamily="34" charset="0"/>
              <a:buChar char="•"/>
            </a:pPr>
            <a:r>
              <a:rPr lang="en-US" sz="2800" dirty="0">
                <a:latin typeface="+mj-lt"/>
              </a:rPr>
              <a:t>Polling</a:t>
            </a:r>
          </a:p>
          <a:p>
            <a:endParaRPr lang="en-US" sz="2800" dirty="0">
              <a:latin typeface="+mj-lt"/>
            </a:endParaRPr>
          </a:p>
          <a:p>
            <a:pPr marL="457200" indent="-457200">
              <a:buFont typeface="Arial" pitchFamily="34" charset="0"/>
              <a:buChar char="•"/>
            </a:pPr>
            <a:r>
              <a:rPr lang="en-US" sz="2800" dirty="0">
                <a:latin typeface="+mj-lt"/>
              </a:rPr>
              <a:t>Token Passing</a:t>
            </a:r>
          </a:p>
        </p:txBody>
      </p:sp>
    </p:spTree>
    <p:extLst>
      <p:ext uri="{BB962C8B-B14F-4D97-AF65-F5344CB8AC3E}">
        <p14:creationId xmlns:p14="http://schemas.microsoft.com/office/powerpoint/2010/main" val="4129039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4"/>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Reservation access method</a:t>
            </a:r>
          </a:p>
        </p:txBody>
      </p:sp>
      <p:sp>
        <p:nvSpPr>
          <p:cNvPr id="2" name="TextBox 1"/>
          <p:cNvSpPr txBox="1"/>
          <p:nvPr/>
        </p:nvSpPr>
        <p:spPr>
          <a:xfrm>
            <a:off x="435441" y="1453158"/>
            <a:ext cx="11321118" cy="2123658"/>
          </a:xfrm>
          <a:prstGeom prst="rect">
            <a:avLst/>
          </a:prstGeom>
          <a:noFill/>
        </p:spPr>
        <p:txBody>
          <a:bodyPr wrap="square">
            <a:spAutoFit/>
          </a:bodyPr>
          <a:lstStyle/>
          <a:p>
            <a:pPr marL="457200" indent="-457200">
              <a:buFont typeface="Arial" pitchFamily="34" charset="0"/>
              <a:buChar char="•"/>
              <a:defRPr/>
            </a:pPr>
            <a:r>
              <a:rPr lang="en-US" sz="2800" dirty="0">
                <a:latin typeface="+mj-lt"/>
              </a:rPr>
              <a:t>A station needs to make a reservation before sending data</a:t>
            </a:r>
          </a:p>
          <a:p>
            <a:pPr marL="457200" indent="-457200">
              <a:buFont typeface="Arial" pitchFamily="34" charset="0"/>
              <a:buChar char="•"/>
              <a:defRPr/>
            </a:pPr>
            <a:r>
              <a:rPr lang="en-US" sz="2800" dirty="0">
                <a:latin typeface="+mj-lt"/>
              </a:rPr>
              <a:t>Example: </a:t>
            </a:r>
          </a:p>
          <a:p>
            <a:pPr marL="914400" lvl="1" indent="-457200">
              <a:buFont typeface="Arial" pitchFamily="34" charset="0"/>
              <a:buChar char="•"/>
              <a:defRPr/>
            </a:pPr>
            <a:r>
              <a:rPr lang="en-US" sz="2400" dirty="0">
                <a:latin typeface="+mj-lt"/>
              </a:rPr>
              <a:t>time is divided into reservation and data slots </a:t>
            </a:r>
          </a:p>
          <a:p>
            <a:pPr marL="914400" lvl="1" indent="-457200">
              <a:buFont typeface="Arial" pitchFamily="34" charset="0"/>
              <a:buChar char="•"/>
              <a:defRPr/>
            </a:pPr>
            <a:r>
              <a:rPr lang="en-US" sz="2400" dirty="0">
                <a:latin typeface="+mj-lt"/>
              </a:rPr>
              <a:t>reservation frame precedes the data frames sent </a:t>
            </a:r>
          </a:p>
          <a:p>
            <a:pPr marL="457200" indent="-457200">
              <a:buFont typeface="Arial" pitchFamily="34" charset="0"/>
              <a:buChar char="•"/>
              <a:defRPr/>
            </a:pPr>
            <a:r>
              <a:rPr lang="en-US" sz="2800" dirty="0">
                <a:latin typeface="+mj-lt"/>
              </a:rPr>
              <a:t>System is more efficient if many data frames are sent after one reservation</a:t>
            </a:r>
          </a:p>
        </p:txBody>
      </p:sp>
      <p:sp>
        <p:nvSpPr>
          <p:cNvPr id="10" name="Rectangle 9">
            <a:extLst>
              <a:ext uri="{FF2B5EF4-FFF2-40B4-BE49-F238E27FC236}">
                <a16:creationId xmlns:a16="http://schemas.microsoft.com/office/drawing/2014/main" id="{3B301A2F-EC4C-4DAB-AF07-31A56A6CDFF1}"/>
              </a:ext>
            </a:extLst>
          </p:cNvPr>
          <p:cNvSpPr/>
          <p:nvPr/>
        </p:nvSpPr>
        <p:spPr>
          <a:xfrm>
            <a:off x="330517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2F2C0940-29E8-432E-A372-3EA47449A22C}"/>
              </a:ext>
            </a:extLst>
          </p:cNvPr>
          <p:cNvSpPr/>
          <p:nvPr/>
        </p:nvSpPr>
        <p:spPr>
          <a:xfrm>
            <a:off x="36252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756AC1DE-CB3F-4A34-99D8-EF38C053901B}"/>
              </a:ext>
            </a:extLst>
          </p:cNvPr>
          <p:cNvSpPr/>
          <p:nvPr/>
        </p:nvSpPr>
        <p:spPr>
          <a:xfrm>
            <a:off x="3914775" y="4267200"/>
            <a:ext cx="36576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4304AF3C-03B3-44E5-88D4-CC8975CBA653}"/>
              </a:ext>
            </a:extLst>
          </p:cNvPr>
          <p:cNvSpPr/>
          <p:nvPr/>
        </p:nvSpPr>
        <p:spPr>
          <a:xfrm>
            <a:off x="4234815" y="4267200"/>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8B3DE63C-46F0-46BC-ACE3-6EE6306245AD}"/>
              </a:ext>
            </a:extLst>
          </p:cNvPr>
          <p:cNvSpPr/>
          <p:nvPr/>
        </p:nvSpPr>
        <p:spPr>
          <a:xfrm>
            <a:off x="4570095" y="4267200"/>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 Brace 11">
            <a:extLst>
              <a:ext uri="{FF2B5EF4-FFF2-40B4-BE49-F238E27FC236}">
                <a16:creationId xmlns:a16="http://schemas.microsoft.com/office/drawing/2014/main" id="{08C9DBBC-6EA7-4E46-999A-EA7160E67879}"/>
              </a:ext>
            </a:extLst>
          </p:cNvPr>
          <p:cNvSpPr/>
          <p:nvPr/>
        </p:nvSpPr>
        <p:spPr>
          <a:xfrm rot="16200000">
            <a:off x="3786753"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2DDA6719-9D70-417B-8F2A-B31657644B6E}"/>
              </a:ext>
            </a:extLst>
          </p:cNvPr>
          <p:cNvSpPr txBox="1"/>
          <p:nvPr/>
        </p:nvSpPr>
        <p:spPr>
          <a:xfrm>
            <a:off x="2438400" y="5209044"/>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31" name="Rectangle 30">
            <a:extLst>
              <a:ext uri="{FF2B5EF4-FFF2-40B4-BE49-F238E27FC236}">
                <a16:creationId xmlns:a16="http://schemas.microsoft.com/office/drawing/2014/main" id="{B34C18E4-F3B0-4C6B-8A3D-242F1852E301}"/>
              </a:ext>
            </a:extLst>
          </p:cNvPr>
          <p:cNvSpPr/>
          <p:nvPr/>
        </p:nvSpPr>
        <p:spPr>
          <a:xfrm>
            <a:off x="5562600" y="4263003"/>
            <a:ext cx="36576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AB08125E-EB29-4093-A4D1-8B180AD3A49C}"/>
              </a:ext>
            </a:extLst>
          </p:cNvPr>
          <p:cNvSpPr/>
          <p:nvPr/>
        </p:nvSpPr>
        <p:spPr>
          <a:xfrm>
            <a:off x="5882640"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8DDE0BA2-EBF9-49E9-938A-8496CCC2931B}"/>
              </a:ext>
            </a:extLst>
          </p:cNvPr>
          <p:cNvSpPr/>
          <p:nvPr/>
        </p:nvSpPr>
        <p:spPr>
          <a:xfrm>
            <a:off x="6180909" y="4263003"/>
            <a:ext cx="36576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1F33DDE0-427A-46A3-89C6-83ACA30C4E65}"/>
              </a:ext>
            </a:extLst>
          </p:cNvPr>
          <p:cNvSpPr/>
          <p:nvPr/>
        </p:nvSpPr>
        <p:spPr>
          <a:xfrm>
            <a:off x="6492240" y="4263003"/>
            <a:ext cx="36576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9E8A8798-0335-400D-A8DE-EADB78EFE112}"/>
              </a:ext>
            </a:extLst>
          </p:cNvPr>
          <p:cNvSpPr/>
          <p:nvPr/>
        </p:nvSpPr>
        <p:spPr>
          <a:xfrm>
            <a:off x="6827520" y="4263003"/>
            <a:ext cx="102108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995E92C2-2537-4850-B9A7-D510B2458675}"/>
              </a:ext>
            </a:extLst>
          </p:cNvPr>
          <p:cNvSpPr/>
          <p:nvPr/>
        </p:nvSpPr>
        <p:spPr>
          <a:xfrm>
            <a:off x="7820025" y="4263003"/>
            <a:ext cx="1021080" cy="4572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0D518518-C8C4-4BAD-B330-BAE3D20E7D5B}"/>
              </a:ext>
            </a:extLst>
          </p:cNvPr>
          <p:cNvSpPr/>
          <p:nvPr/>
        </p:nvSpPr>
        <p:spPr>
          <a:xfrm>
            <a:off x="8810625" y="4263003"/>
            <a:ext cx="102108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Left Brace 37">
            <a:extLst>
              <a:ext uri="{FF2B5EF4-FFF2-40B4-BE49-F238E27FC236}">
                <a16:creationId xmlns:a16="http://schemas.microsoft.com/office/drawing/2014/main" id="{7499DBB3-C7B1-4DC2-8B31-CE8853EF9803}"/>
              </a:ext>
            </a:extLst>
          </p:cNvPr>
          <p:cNvSpPr/>
          <p:nvPr/>
        </p:nvSpPr>
        <p:spPr>
          <a:xfrm rot="16200000">
            <a:off x="4943088" y="4589532"/>
            <a:ext cx="256044" cy="98298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9" name="TextBox 38">
            <a:extLst>
              <a:ext uri="{FF2B5EF4-FFF2-40B4-BE49-F238E27FC236}">
                <a16:creationId xmlns:a16="http://schemas.microsoft.com/office/drawing/2014/main" id="{72691436-8C54-40A7-BC2B-F122CE42BAD9}"/>
              </a:ext>
            </a:extLst>
          </p:cNvPr>
          <p:cNvSpPr txBox="1"/>
          <p:nvPr/>
        </p:nvSpPr>
        <p:spPr>
          <a:xfrm>
            <a:off x="4495800" y="5209044"/>
            <a:ext cx="1087754" cy="707886"/>
          </a:xfrm>
          <a:prstGeom prst="rect">
            <a:avLst/>
          </a:prstGeom>
          <a:noFill/>
        </p:spPr>
        <p:txBody>
          <a:bodyPr wrap="square" rtlCol="0">
            <a:spAutoFit/>
          </a:bodyPr>
          <a:lstStyle/>
          <a:p>
            <a:pPr algn="ctr"/>
            <a:r>
              <a:rPr lang="en-SG" sz="2000" dirty="0"/>
              <a:t>Data Slot</a:t>
            </a:r>
          </a:p>
        </p:txBody>
      </p:sp>
      <p:sp>
        <p:nvSpPr>
          <p:cNvPr id="40" name="Left Brace 39">
            <a:extLst>
              <a:ext uri="{FF2B5EF4-FFF2-40B4-BE49-F238E27FC236}">
                <a16:creationId xmlns:a16="http://schemas.microsoft.com/office/drawing/2014/main" id="{8379A9CF-1116-4FDA-9BCE-DE1EE3F6DE6B}"/>
              </a:ext>
            </a:extLst>
          </p:cNvPr>
          <p:cNvSpPr/>
          <p:nvPr/>
        </p:nvSpPr>
        <p:spPr>
          <a:xfrm rot="16200000">
            <a:off x="6044178" y="4443978"/>
            <a:ext cx="332244" cy="1295400"/>
          </a:xfrm>
          <a:prstGeom prst="leftBrac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1" name="TextBox 40">
            <a:extLst>
              <a:ext uri="{FF2B5EF4-FFF2-40B4-BE49-F238E27FC236}">
                <a16:creationId xmlns:a16="http://schemas.microsoft.com/office/drawing/2014/main" id="{838375B4-98BB-4987-B472-75E748FD03B1}"/>
              </a:ext>
            </a:extLst>
          </p:cNvPr>
          <p:cNvSpPr txBox="1"/>
          <p:nvPr/>
        </p:nvSpPr>
        <p:spPr>
          <a:xfrm>
            <a:off x="5257800" y="5236101"/>
            <a:ext cx="1981200" cy="707886"/>
          </a:xfrm>
          <a:prstGeom prst="rect">
            <a:avLst/>
          </a:prstGeom>
          <a:noFill/>
        </p:spPr>
        <p:txBody>
          <a:bodyPr wrap="square" rtlCol="0">
            <a:spAutoFit/>
          </a:bodyPr>
          <a:lstStyle/>
          <a:p>
            <a:pPr algn="ctr"/>
            <a:r>
              <a:rPr lang="en-SG" sz="2000" dirty="0">
                <a:solidFill>
                  <a:schemeClr val="accent1"/>
                </a:solidFill>
              </a:rPr>
              <a:t>Reservation Contention Slots</a:t>
            </a:r>
          </a:p>
        </p:txBody>
      </p:sp>
      <p:sp>
        <p:nvSpPr>
          <p:cNvPr id="42" name="Left Brace 41">
            <a:extLst>
              <a:ext uri="{FF2B5EF4-FFF2-40B4-BE49-F238E27FC236}">
                <a16:creationId xmlns:a16="http://schemas.microsoft.com/office/drawing/2014/main" id="{830E46C9-50B8-4BA5-B150-BE7D66AD43F6}"/>
              </a:ext>
            </a:extLst>
          </p:cNvPr>
          <p:cNvSpPr/>
          <p:nvPr/>
        </p:nvSpPr>
        <p:spPr>
          <a:xfrm rot="16200000">
            <a:off x="8185096" y="3595425"/>
            <a:ext cx="283103" cy="299825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3" name="TextBox 42">
            <a:extLst>
              <a:ext uri="{FF2B5EF4-FFF2-40B4-BE49-F238E27FC236}">
                <a16:creationId xmlns:a16="http://schemas.microsoft.com/office/drawing/2014/main" id="{8742C8E5-45B1-497A-9792-4BE92253C9EE}"/>
              </a:ext>
            </a:extLst>
          </p:cNvPr>
          <p:cNvSpPr txBox="1"/>
          <p:nvPr/>
        </p:nvSpPr>
        <p:spPr>
          <a:xfrm>
            <a:off x="7391400" y="5209045"/>
            <a:ext cx="1981200" cy="400110"/>
          </a:xfrm>
          <a:prstGeom prst="rect">
            <a:avLst/>
          </a:prstGeom>
          <a:noFill/>
        </p:spPr>
        <p:txBody>
          <a:bodyPr wrap="square" rtlCol="0">
            <a:spAutoFit/>
          </a:bodyPr>
          <a:lstStyle/>
          <a:p>
            <a:pPr algn="ctr"/>
            <a:r>
              <a:rPr lang="en-SG" sz="2000" dirty="0"/>
              <a:t>Data Slots</a:t>
            </a:r>
          </a:p>
        </p:txBody>
      </p:sp>
    </p:spTree>
    <p:extLst>
      <p:ext uri="{BB962C8B-B14F-4D97-AF65-F5344CB8AC3E}">
        <p14:creationId xmlns:p14="http://schemas.microsoft.com/office/powerpoint/2010/main" val="36491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1" grpId="0" animBg="1"/>
      <p:bldP spid="12" grpId="0" animBg="1"/>
      <p:bldP spid="21" grpId="0"/>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p:bldP spid="42" grpId="0" animBg="1"/>
      <p:bldP spid="4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3052763"/>
            <a:ext cx="35274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4119563"/>
            <a:ext cx="2925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576763"/>
            <a:ext cx="2925762"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4948237"/>
            <a:ext cx="292576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6976" y="5414963"/>
            <a:ext cx="29257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689" y="2654300"/>
            <a:ext cx="852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3068638"/>
            <a:ext cx="35814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2654300"/>
            <a:ext cx="5651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0063" y="5137150"/>
            <a:ext cx="292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18326" y="5491162"/>
            <a:ext cx="283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83401" y="6024562"/>
            <a:ext cx="28352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7363" y="3973512"/>
            <a:ext cx="20113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964" y="4319588"/>
            <a:ext cx="210343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3381" y="1187946"/>
            <a:ext cx="11478619" cy="1754326"/>
          </a:xfrm>
          <a:prstGeom prst="rect">
            <a:avLst/>
          </a:prstGeom>
          <a:noFill/>
        </p:spPr>
        <p:txBody>
          <a:bodyPr wrap="square">
            <a:spAutoFit/>
          </a:bodyPr>
          <a:lstStyle/>
          <a:p>
            <a:pPr marL="342900" indent="-342900">
              <a:buFont typeface="Arial" pitchFamily="34" charset="0"/>
              <a:buChar char="•"/>
              <a:defRPr/>
            </a:pPr>
            <a:r>
              <a:rPr lang="en-US" sz="2800" dirty="0">
                <a:latin typeface="+mj-lt"/>
              </a:rPr>
              <a:t>One primary and many secondary stations</a:t>
            </a:r>
          </a:p>
          <a:p>
            <a:pPr marL="342900" indent="-342900">
              <a:buFont typeface="Arial" pitchFamily="34" charset="0"/>
              <a:buChar char="•"/>
              <a:defRPr/>
            </a:pPr>
            <a:r>
              <a:rPr lang="en-US" sz="2800" dirty="0">
                <a:latin typeface="+mj-lt"/>
              </a:rPr>
              <a:t>Select: primary station sends to a secondary station</a:t>
            </a:r>
          </a:p>
          <a:p>
            <a:pPr marL="342900" indent="-342900">
              <a:buFont typeface="Arial" pitchFamily="34" charset="0"/>
              <a:buChar char="•"/>
              <a:defRPr/>
            </a:pPr>
            <a:r>
              <a:rPr lang="en-US" sz="2800" dirty="0">
                <a:latin typeface="+mj-lt"/>
              </a:rPr>
              <a:t>Poll: primary station ask if a secondary station has data to send</a:t>
            </a:r>
          </a:p>
          <a:p>
            <a:pPr>
              <a:defRPr/>
            </a:pPr>
            <a:endParaRPr lang="en-US" sz="2400" dirty="0">
              <a:solidFill>
                <a:schemeClr val="bg2"/>
              </a:solidFill>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79</a:t>
            </a:fld>
            <a:endParaRPr lang="en-US" dirty="0"/>
          </a:p>
        </p:txBody>
      </p:sp>
      <p:sp>
        <p:nvSpPr>
          <p:cNvPr id="4" name="Rectangle 14">
            <a:extLst>
              <a:ext uri="{FF2B5EF4-FFF2-40B4-BE49-F238E27FC236}">
                <a16:creationId xmlns:a16="http://schemas.microsoft.com/office/drawing/2014/main" id="{405916DE-DFA8-6B75-65EC-1D9EC0305785}"/>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Polling</a:t>
            </a:r>
          </a:p>
        </p:txBody>
      </p:sp>
    </p:spTree>
    <p:extLst>
      <p:ext uri="{BB962C8B-B14F-4D97-AF65-F5344CB8AC3E}">
        <p14:creationId xmlns:p14="http://schemas.microsoft.com/office/powerpoint/2010/main" val="138275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wipe(left)">
                                      <p:cBhvr>
                                        <p:cTn id="15" dur="2000"/>
                                        <p:tgtEl>
                                          <p:spTgt spid="30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3078"/>
                                        </p:tgtEl>
                                        <p:attrNameLst>
                                          <p:attrName>style.visibility</p:attrName>
                                        </p:attrNameLst>
                                      </p:cBhvr>
                                      <p:to>
                                        <p:strVal val="visible"/>
                                      </p:to>
                                    </p:set>
                                    <p:animEffect transition="in" filter="wipe(right)">
                                      <p:cBhvr>
                                        <p:cTn id="20" dur="2000"/>
                                        <p:tgtEl>
                                          <p:spTgt spid="307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wipe(left)">
                                      <p:cBhvr>
                                        <p:cTn id="25" dur="2000"/>
                                        <p:tgtEl>
                                          <p:spTgt spid="307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3080"/>
                                        </p:tgtEl>
                                        <p:attrNameLst>
                                          <p:attrName>style.visibility</p:attrName>
                                        </p:attrNameLst>
                                      </p:cBhvr>
                                      <p:to>
                                        <p:strVal val="visible"/>
                                      </p:to>
                                    </p:set>
                                    <p:animEffect transition="in" filter="wipe(right)">
                                      <p:cBhvr>
                                        <p:cTn id="30" dur="2000"/>
                                        <p:tgtEl>
                                          <p:spTgt spid="30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0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089"/>
                                        </p:tgtEl>
                                        <p:attrNameLst>
                                          <p:attrName>style.visibility</p:attrName>
                                        </p:attrNameLst>
                                      </p:cBhvr>
                                      <p:to>
                                        <p:strVal val="visible"/>
                                      </p:to>
                                    </p:set>
                                    <p:animEffect transition="in" filter="wipe(left)">
                                      <p:cBhvr>
                                        <p:cTn id="43" dur="2000"/>
                                        <p:tgtEl>
                                          <p:spTgt spid="30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3090"/>
                                        </p:tgtEl>
                                        <p:attrNameLst>
                                          <p:attrName>style.visibility</p:attrName>
                                        </p:attrNameLst>
                                      </p:cBhvr>
                                      <p:to>
                                        <p:strVal val="visible"/>
                                      </p:to>
                                    </p:set>
                                    <p:animEffect transition="in" filter="wipe(right)">
                                      <p:cBhvr>
                                        <p:cTn id="48" dur="2000"/>
                                        <p:tgtEl>
                                          <p:spTgt spid="309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085"/>
                                        </p:tgtEl>
                                        <p:attrNameLst>
                                          <p:attrName>style.visibility</p:attrName>
                                        </p:attrNameLst>
                                      </p:cBhvr>
                                      <p:to>
                                        <p:strVal val="visible"/>
                                      </p:to>
                                    </p:set>
                                    <p:animEffect transition="in" filter="wipe(left)">
                                      <p:cBhvr>
                                        <p:cTn id="53" dur="2000"/>
                                        <p:tgtEl>
                                          <p:spTgt spid="308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3086"/>
                                        </p:tgtEl>
                                        <p:attrNameLst>
                                          <p:attrName>style.visibility</p:attrName>
                                        </p:attrNameLst>
                                      </p:cBhvr>
                                      <p:to>
                                        <p:strVal val="visible"/>
                                      </p:to>
                                    </p:set>
                                    <p:animEffect transition="in" filter="wipe(right)">
                                      <p:cBhvr>
                                        <p:cTn id="58" dur="2000"/>
                                        <p:tgtEl>
                                          <p:spTgt spid="308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3088"/>
                                        </p:tgtEl>
                                        <p:attrNameLst>
                                          <p:attrName>style.visibility</p:attrName>
                                        </p:attrNameLst>
                                      </p:cBhvr>
                                      <p:to>
                                        <p:strVal val="visible"/>
                                      </p:to>
                                    </p:set>
                                    <p:animEffect transition="in" filter="wipe(left)">
                                      <p:cBhvr>
                                        <p:cTn id="63" dur="20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40" y="1536126"/>
            <a:ext cx="8208912" cy="477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5617" y="388986"/>
            <a:ext cx="12565745" cy="707886"/>
          </a:xfrm>
          <a:prstGeom prst="rect">
            <a:avLst/>
          </a:prstGeom>
          <a:noFill/>
        </p:spPr>
        <p:txBody>
          <a:bodyPr wrap="square" rtlCol="0">
            <a:spAutoFit/>
          </a:bodyPr>
          <a:lstStyle/>
          <a:p>
            <a:r>
              <a:rPr lang="en-US" sz="4000" dirty="0"/>
              <a:t>Overview of localization systems and modalities</a:t>
            </a:r>
          </a:p>
        </p:txBody>
      </p:sp>
    </p:spTree>
    <p:extLst>
      <p:ext uri="{BB962C8B-B14F-4D97-AF65-F5344CB8AC3E}">
        <p14:creationId xmlns:p14="http://schemas.microsoft.com/office/powerpoint/2010/main" val="1974655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7940" y="1363184"/>
            <a:ext cx="10996117"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Polling is defined in the IEEE 802.11 standard as the </a:t>
            </a:r>
            <a:r>
              <a:rPr lang="en-US" sz="2800" i="1" dirty="0">
                <a:latin typeface="+mj-lt"/>
              </a:rPr>
              <a:t>Point coordination function</a:t>
            </a:r>
            <a:r>
              <a:rPr lang="en-US" sz="2800" dirty="0">
                <a:latin typeface="+mj-lt"/>
              </a:rPr>
              <a:t> (PCF)</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Access Point (AP) polls the wireless stations to check for transmission requests</a:t>
            </a:r>
          </a:p>
          <a:p>
            <a:pPr marL="800100" lvl="1" indent="-342900">
              <a:buFont typeface="Arial" panose="020B0604020202020204" pitchFamily="34" charset="0"/>
              <a:buChar char="•"/>
            </a:pPr>
            <a:r>
              <a:rPr lang="en-US" sz="2400" dirty="0">
                <a:latin typeface="+mj-lt"/>
              </a:rPr>
              <a:t>This mode is designed to support interactive traffic, e.g. VoIP</a:t>
            </a:r>
          </a:p>
          <a:p>
            <a:pPr marL="800100" lvl="1"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There is no collision since channel access is controlled by a central controller</a:t>
            </a:r>
          </a:p>
        </p:txBody>
      </p:sp>
      <p:sp>
        <p:nvSpPr>
          <p:cNvPr id="3" name="Slide Number Placeholder 2"/>
          <p:cNvSpPr>
            <a:spLocks noGrp="1"/>
          </p:cNvSpPr>
          <p:nvPr>
            <p:ph type="sldNum" sz="quarter" idx="12"/>
          </p:nvPr>
        </p:nvSpPr>
        <p:spPr/>
        <p:txBody>
          <a:bodyPr/>
          <a:lstStyle/>
          <a:p>
            <a:fld id="{69E57DC2-970A-4B3E-BB1C-7A09969E49DF}" type="slidenum">
              <a:rPr lang="en-US" smtClean="0"/>
              <a:t>80</a:t>
            </a:fld>
            <a:endParaRPr lang="en-US" dirty="0"/>
          </a:p>
        </p:txBody>
      </p:sp>
      <p:sp>
        <p:nvSpPr>
          <p:cNvPr id="4" name="Rectangle 14">
            <a:extLst>
              <a:ext uri="{FF2B5EF4-FFF2-40B4-BE49-F238E27FC236}">
                <a16:creationId xmlns:a16="http://schemas.microsoft.com/office/drawing/2014/main" id="{D9CA2D77-A088-D0A9-0CDE-F820FDA20996}"/>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Polling</a:t>
            </a:r>
          </a:p>
        </p:txBody>
      </p:sp>
    </p:spTree>
    <p:extLst>
      <p:ext uri="{BB962C8B-B14F-4D97-AF65-F5344CB8AC3E}">
        <p14:creationId xmlns:p14="http://schemas.microsoft.com/office/powerpoint/2010/main" val="3406678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600201"/>
            <a:ext cx="25574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1" y="1600201"/>
            <a:ext cx="2557463"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013" y="4283075"/>
            <a:ext cx="255746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1" y="4267200"/>
            <a:ext cx="19970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4">
            <a:extLst>
              <a:ext uri="{FF2B5EF4-FFF2-40B4-BE49-F238E27FC236}">
                <a16:creationId xmlns:a16="http://schemas.microsoft.com/office/drawing/2014/main" id="{05F09363-D9AD-0D77-20C8-C0E53598F21B}"/>
              </a:ext>
            </a:extLst>
          </p:cNvPr>
          <p:cNvSpPr>
            <a:spLocks noChangeArrowheads="1"/>
          </p:cNvSpPr>
          <p:nvPr/>
        </p:nvSpPr>
        <p:spPr bwMode="auto">
          <a:xfrm>
            <a:off x="597941" y="369570"/>
            <a:ext cx="10996117"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4000" dirty="0"/>
              <a:t>Medium access control: Token Passing</a:t>
            </a:r>
          </a:p>
        </p:txBody>
      </p:sp>
    </p:spTree>
    <p:extLst>
      <p:ext uri="{BB962C8B-B14F-4D97-AF65-F5344CB8AC3E}">
        <p14:creationId xmlns:p14="http://schemas.microsoft.com/office/powerpoint/2010/main" val="2409760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arn(inHorizontal)">
                                      <p:cBhvr>
                                        <p:cTn id="7" dur="500"/>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barn(inVertical)">
                                      <p:cBhvr>
                                        <p:cTn id="12" dur="500"/>
                                        <p:tgtEl>
                                          <p:spTgt spid="61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1446"/>
                                        </p:tgtEl>
                                        <p:attrNameLst>
                                          <p:attrName>style.visibility</p:attrName>
                                        </p:attrNameLst>
                                      </p:cBhvr>
                                      <p:to>
                                        <p:strVal val="visible"/>
                                      </p:to>
                                    </p:set>
                                    <p:animEffect transition="in" filter="barn(inVertical)">
                                      <p:cBhvr>
                                        <p:cTn id="17" dur="500"/>
                                        <p:tgtEl>
                                          <p:spTgt spid="614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61447"/>
                                        </p:tgtEl>
                                        <p:attrNameLst>
                                          <p:attrName>style.visibility</p:attrName>
                                        </p:attrNameLst>
                                      </p:cBhvr>
                                      <p:to>
                                        <p:strVal val="visible"/>
                                      </p:to>
                                    </p:set>
                                    <p:animEffect transition="in" filter="barn(inVertical)">
                                      <p:cBhvr>
                                        <p:cTn id="22"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Channelization Protocols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904732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4"/>
          <p:cNvSpPr>
            <a:spLocks noChangeArrowheads="1"/>
          </p:cNvSpPr>
          <p:nvPr/>
        </p:nvSpPr>
        <p:spPr bwMode="auto">
          <a:xfrm>
            <a:off x="2843939" y="364823"/>
            <a:ext cx="7012849"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eaLnBrk="0" hangingPunct="0"/>
            <a:r>
              <a:rPr lang="en-US" sz="3200" dirty="0">
                <a:solidFill>
                  <a:schemeClr val="tx2"/>
                </a:solidFill>
                <a:latin typeface="Times-BoldItalic"/>
              </a:rPr>
              <a:t>Taxonomy of multiple-access protocols</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64" y="1714500"/>
            <a:ext cx="8453437"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6" y="3352801"/>
            <a:ext cx="78343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bwMode="auto">
          <a:xfrm>
            <a:off x="1676401" y="2286000"/>
            <a:ext cx="204383" cy="479524"/>
          </a:xfrm>
          <a:prstGeom prst="round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3" name="Rounded Rectangle 2"/>
          <p:cNvSpPr/>
          <p:nvPr/>
        </p:nvSpPr>
        <p:spPr bwMode="auto">
          <a:xfrm>
            <a:off x="8153401" y="2362200"/>
            <a:ext cx="204383" cy="479524"/>
          </a:xfrm>
          <a:prstGeom prst="round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6" name="TextBox 5"/>
          <p:cNvSpPr txBox="1"/>
          <p:nvPr/>
        </p:nvSpPr>
        <p:spPr>
          <a:xfrm>
            <a:off x="7996155" y="5154456"/>
            <a:ext cx="2644136" cy="646331"/>
          </a:xfrm>
          <a:prstGeom prst="rect">
            <a:avLst/>
          </a:prstGeom>
          <a:noFill/>
        </p:spPr>
        <p:txBody>
          <a:bodyPr wrap="square" rtlCol="0">
            <a:spAutoFit/>
          </a:bodyPr>
          <a:lstStyle/>
          <a:p>
            <a:pPr algn="ctr"/>
            <a:r>
              <a:rPr lang="en-US" dirty="0"/>
              <a:t>“static” allocation of resources</a:t>
            </a:r>
          </a:p>
        </p:txBody>
      </p:sp>
      <p:sp>
        <p:nvSpPr>
          <p:cNvPr id="4" name="Slide Number Placeholder 3"/>
          <p:cNvSpPr>
            <a:spLocks noGrp="1"/>
          </p:cNvSpPr>
          <p:nvPr>
            <p:ph type="sldNum" sz="quarter" idx="12"/>
          </p:nvPr>
        </p:nvSpPr>
        <p:spPr/>
        <p:txBody>
          <a:bodyPr/>
          <a:lstStyle/>
          <a:p>
            <a:fld id="{69E57DC2-970A-4B3E-BB1C-7A09969E49DF}" type="slidenum">
              <a:rPr lang="en-US" smtClean="0"/>
              <a:t>83</a:t>
            </a:fld>
            <a:endParaRPr lang="en-US" dirty="0"/>
          </a:p>
        </p:txBody>
      </p:sp>
    </p:spTree>
    <p:extLst>
      <p:ext uri="{BB962C8B-B14F-4D97-AF65-F5344CB8AC3E}">
        <p14:creationId xmlns:p14="http://schemas.microsoft.com/office/powerpoint/2010/main" val="2692192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anim calcmode="lin" valueType="num">
                                      <p:cBhvr additive="base">
                                        <p:cTn id="11" dur="500" fill="hold"/>
                                        <p:tgtEl>
                                          <p:spTgt spid="44037"/>
                                        </p:tgtEl>
                                        <p:attrNameLst>
                                          <p:attrName>ppt_x</p:attrName>
                                        </p:attrNameLst>
                                      </p:cBhvr>
                                      <p:tavLst>
                                        <p:tav tm="0">
                                          <p:val>
                                            <p:strVal val="#ppt_x"/>
                                          </p:val>
                                        </p:tav>
                                        <p:tav tm="100000">
                                          <p:val>
                                            <p:strVal val="#ppt_x"/>
                                          </p:val>
                                        </p:tav>
                                      </p:tavLst>
                                    </p:anim>
                                    <p:anim calcmode="lin" valueType="num">
                                      <p:cBhvr additive="base">
                                        <p:cTn id="12" dur="500" fill="hold"/>
                                        <p:tgtEl>
                                          <p:spTgt spid="440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596978" y="264148"/>
            <a:ext cx="10515600" cy="1325563"/>
          </a:xfrm>
        </p:spPr>
        <p:txBody>
          <a:bodyPr/>
          <a:lstStyle/>
          <a:p>
            <a:r>
              <a:rPr lang="en-US" dirty="0"/>
              <a:t>FDMA – Frequency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596978" y="1505865"/>
            <a:ext cx="10515600" cy="4351338"/>
          </a:xfrm>
        </p:spPr>
        <p:txBody>
          <a:bodyPr>
            <a:noAutofit/>
          </a:bodyPr>
          <a:lstStyle/>
          <a:p>
            <a:r>
              <a:rPr lang="en-US" dirty="0">
                <a:latin typeface="+mj-lt"/>
              </a:rPr>
              <a:t>Split transmissions in frequency</a:t>
            </a:r>
          </a:p>
          <a:p>
            <a:pPr lvl="1"/>
            <a:r>
              <a:rPr lang="en-US" sz="2800" dirty="0">
                <a:latin typeface="+mj-lt"/>
              </a:rPr>
              <a:t>Different carrier frequencies are independent</a:t>
            </a:r>
          </a:p>
          <a:p>
            <a:pPr lvl="1"/>
            <a:r>
              <a:rPr lang="en-US" sz="2800" dirty="0">
                <a:latin typeface="+mj-lt"/>
              </a:rPr>
              <a:t>Fundamentally how RF spectrum is split</a:t>
            </a:r>
          </a:p>
          <a:p>
            <a:pPr lvl="1"/>
            <a:endParaRPr lang="en-US" sz="2800" dirty="0">
              <a:latin typeface="+mj-lt"/>
            </a:endParaRPr>
          </a:p>
          <a:p>
            <a:r>
              <a:rPr lang="en-US" dirty="0">
                <a:latin typeface="+mj-lt"/>
              </a:rPr>
              <a:t>Technically, each device uses a separate, fixed frequency</a:t>
            </a:r>
          </a:p>
          <a:p>
            <a:pPr lvl="1"/>
            <a:r>
              <a:rPr lang="en-US" sz="2800" dirty="0">
                <a:latin typeface="+mj-lt"/>
              </a:rPr>
              <a:t>Walkie-talkies</a:t>
            </a:r>
          </a:p>
          <a:p>
            <a:endParaRPr lang="en-US" dirty="0">
              <a:latin typeface="+mj-lt"/>
            </a:endParaRPr>
          </a:p>
          <a:p>
            <a:r>
              <a:rPr lang="en-US" dirty="0">
                <a:latin typeface="+mj-lt"/>
              </a:rPr>
              <a:t>Conceptually, how RF channels work</a:t>
            </a:r>
          </a:p>
          <a:p>
            <a:pPr lvl="1"/>
            <a:r>
              <a:rPr lang="en-US" sz="2800" dirty="0" err="1">
                <a:latin typeface="+mj-lt"/>
              </a:rPr>
              <a:t>WiFi</a:t>
            </a:r>
            <a:r>
              <a:rPr lang="en-US" sz="2800" dirty="0">
                <a:latin typeface="+mj-lt"/>
              </a:rPr>
              <a:t> networks pick different bands</a:t>
            </a:r>
          </a:p>
          <a:p>
            <a:pPr lvl="1"/>
            <a:r>
              <a:rPr lang="en-US" sz="2800" dirty="0">
                <a:latin typeface="+mj-lt"/>
              </a:rPr>
              <a:t>802.15.4 picks a channel to communicate 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84</a:t>
            </a:fld>
            <a:endParaRPr lang="en-US"/>
          </a:p>
        </p:txBody>
      </p:sp>
      <p:pic>
        <p:nvPicPr>
          <p:cNvPr id="5" name="Picture 2">
            <a:extLst>
              <a:ext uri="{FF2B5EF4-FFF2-40B4-BE49-F238E27FC236}">
                <a16:creationId xmlns:a16="http://schemas.microsoft.com/office/drawing/2014/main" id="{5EDCB78C-80ED-4A30-BA27-723D427A3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839" y="4339480"/>
            <a:ext cx="3345183" cy="169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380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371-FD6E-4435-BCBC-20F445E37B1D}"/>
              </a:ext>
            </a:extLst>
          </p:cNvPr>
          <p:cNvSpPr>
            <a:spLocks noGrp="1"/>
          </p:cNvSpPr>
          <p:nvPr>
            <p:ph type="title"/>
          </p:nvPr>
        </p:nvSpPr>
        <p:spPr>
          <a:xfrm>
            <a:off x="899908" y="136525"/>
            <a:ext cx="10515600" cy="1325563"/>
          </a:xfrm>
        </p:spPr>
        <p:txBody>
          <a:bodyPr/>
          <a:lstStyle/>
          <a:p>
            <a:r>
              <a:rPr lang="en-US" dirty="0"/>
              <a:t>TDMA – Time Division Multiple Access</a:t>
            </a:r>
          </a:p>
        </p:txBody>
      </p:sp>
      <p:sp>
        <p:nvSpPr>
          <p:cNvPr id="3" name="Content Placeholder 2">
            <a:extLst>
              <a:ext uri="{FF2B5EF4-FFF2-40B4-BE49-F238E27FC236}">
                <a16:creationId xmlns:a16="http://schemas.microsoft.com/office/drawing/2014/main" id="{D51FE777-C03C-48E6-BAC6-BF144C1F4E11}"/>
              </a:ext>
            </a:extLst>
          </p:cNvPr>
          <p:cNvSpPr>
            <a:spLocks noGrp="1"/>
          </p:cNvSpPr>
          <p:nvPr>
            <p:ph idx="1"/>
          </p:nvPr>
        </p:nvSpPr>
        <p:spPr>
          <a:xfrm>
            <a:off x="899908" y="1427328"/>
            <a:ext cx="10515600" cy="4351338"/>
          </a:xfrm>
        </p:spPr>
        <p:txBody>
          <a:bodyPr>
            <a:noAutofit/>
          </a:bodyPr>
          <a:lstStyle/>
          <a:p>
            <a:r>
              <a:rPr lang="en-US" dirty="0">
                <a:latin typeface="+mj-lt"/>
              </a:rPr>
              <a:t>Split transmissions in time</a:t>
            </a:r>
          </a:p>
          <a:p>
            <a:pPr lvl="1"/>
            <a:r>
              <a:rPr lang="en-US" dirty="0">
                <a:latin typeface="+mj-lt"/>
              </a:rPr>
              <a:t>Devices share the same channel</a:t>
            </a:r>
          </a:p>
          <a:p>
            <a:pPr lvl="1"/>
            <a:endParaRPr lang="en-US" sz="2800" dirty="0">
              <a:latin typeface="+mj-lt"/>
            </a:endParaRPr>
          </a:p>
          <a:p>
            <a:r>
              <a:rPr lang="en-US" dirty="0">
                <a:latin typeface="+mj-lt"/>
              </a:rPr>
              <a:t>Splits time into fixed-length windows</a:t>
            </a:r>
          </a:p>
          <a:p>
            <a:pPr lvl="1"/>
            <a:r>
              <a:rPr lang="en-US" dirty="0">
                <a:latin typeface="+mj-lt"/>
              </a:rPr>
              <a:t>Each device is assigned one or more windows</a:t>
            </a:r>
          </a:p>
          <a:p>
            <a:pPr lvl="1"/>
            <a:r>
              <a:rPr lang="en-US" dirty="0">
                <a:latin typeface="+mj-lt"/>
              </a:rPr>
              <a:t>Can build a priority system here with uneven split among devices</a:t>
            </a:r>
          </a:p>
          <a:p>
            <a:pPr lvl="1"/>
            <a:endParaRPr lang="en-US" sz="2800" dirty="0">
              <a:latin typeface="+mj-lt"/>
            </a:endParaRPr>
          </a:p>
          <a:p>
            <a:r>
              <a:rPr lang="en-US" dirty="0">
                <a:latin typeface="+mj-lt"/>
              </a:rPr>
              <a:t>Requires synchronization between devices</a:t>
            </a:r>
          </a:p>
          <a:p>
            <a:pPr lvl="1"/>
            <a:r>
              <a:rPr lang="en-US" dirty="0">
                <a:latin typeface="+mj-lt"/>
              </a:rPr>
              <a:t>Often devices must listen periodically to resynchronize</a:t>
            </a:r>
          </a:p>
          <a:p>
            <a:pPr lvl="1"/>
            <a:r>
              <a:rPr lang="en-US" dirty="0">
                <a:latin typeface="+mj-lt"/>
              </a:rPr>
              <a:t>Less efficient use of slots reduce synchronization</a:t>
            </a:r>
          </a:p>
          <a:p>
            <a:pPr lvl="2"/>
            <a:r>
              <a:rPr lang="en-US" sz="2400" dirty="0">
                <a:latin typeface="+mj-lt"/>
              </a:rPr>
              <a:t>Large guard windows. E.g. 1.5 second slot for a 1 second transmission</a:t>
            </a:r>
          </a:p>
        </p:txBody>
      </p:sp>
      <p:sp>
        <p:nvSpPr>
          <p:cNvPr id="4" name="Slide Number Placeholder 3">
            <a:extLst>
              <a:ext uri="{FF2B5EF4-FFF2-40B4-BE49-F238E27FC236}">
                <a16:creationId xmlns:a16="http://schemas.microsoft.com/office/drawing/2014/main" id="{D79C1DC1-6E50-4237-AF70-609176F98010}"/>
              </a:ext>
            </a:extLst>
          </p:cNvPr>
          <p:cNvSpPr>
            <a:spLocks noGrp="1"/>
          </p:cNvSpPr>
          <p:nvPr>
            <p:ph type="sldNum" sz="quarter" idx="12"/>
          </p:nvPr>
        </p:nvSpPr>
        <p:spPr/>
        <p:txBody>
          <a:bodyPr/>
          <a:lstStyle/>
          <a:p>
            <a:fld id="{0778C724-3839-4D76-A707-B4C23905D055}" type="slidenum">
              <a:rPr lang="en-US" smtClean="0"/>
              <a:t>85</a:t>
            </a:fld>
            <a:endParaRPr lang="en-US"/>
          </a:p>
        </p:txBody>
      </p:sp>
    </p:spTree>
    <p:extLst>
      <p:ext uri="{BB962C8B-B14F-4D97-AF65-F5344CB8AC3E}">
        <p14:creationId xmlns:p14="http://schemas.microsoft.com/office/powerpoint/2010/main" val="6907889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15067" y="1166912"/>
            <a:ext cx="10507804" cy="5016758"/>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mj-lt"/>
              </a:rPr>
              <a:t>Consider a 1Mbps channel (1,000,000bits/sec)</a:t>
            </a:r>
          </a:p>
          <a:p>
            <a:pPr marL="342900" indent="-342900">
              <a:buFont typeface="Arial" panose="020B0604020202020204" pitchFamily="34" charset="0"/>
              <a:buChar char="•"/>
            </a:pPr>
            <a:r>
              <a:rPr lang="en-US" sz="2800" dirty="0">
                <a:latin typeface="+mj-lt"/>
              </a:rPr>
              <a:t>Divide channel into 1000 (equal) times slots </a:t>
            </a:r>
          </a:p>
          <a:p>
            <a:pPr marL="342900" indent="-342900">
              <a:buFont typeface="Arial" panose="020B0604020202020204" pitchFamily="34" charset="0"/>
              <a:buChar char="•"/>
            </a:pPr>
            <a:r>
              <a:rPr lang="en-US" sz="2800" dirty="0">
                <a:latin typeface="+mj-lt"/>
              </a:rPr>
              <a:t>Each slot is 1ms, and can transmit 1,000 bits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Assign slots to 50 users</a:t>
            </a:r>
          </a:p>
          <a:p>
            <a:pPr marL="800100" lvl="1" indent="-342900">
              <a:buFont typeface="Arial" panose="020B0604020202020204" pitchFamily="34" charset="0"/>
              <a:buChar char="•"/>
            </a:pPr>
            <a:r>
              <a:rPr lang="en-US" sz="2400" dirty="0">
                <a:latin typeface="+mj-lt"/>
              </a:rPr>
              <a:t>Each user transmits every 50 slots/</a:t>
            </a:r>
            <a:r>
              <a:rPr lang="en-US" sz="2400" dirty="0" err="1">
                <a:latin typeface="+mj-lt"/>
              </a:rPr>
              <a:t>ms</a:t>
            </a:r>
            <a:r>
              <a:rPr lang="en-US" sz="2400" dirty="0">
                <a:latin typeface="+mj-lt"/>
              </a:rPr>
              <a:t> and transmit 20 times/slots per second</a:t>
            </a:r>
          </a:p>
          <a:p>
            <a:pPr marL="800100" lvl="1" indent="-342900">
              <a:buFont typeface="Arial" panose="020B0604020202020204" pitchFamily="34" charset="0"/>
              <a:buChar char="•"/>
            </a:pPr>
            <a:r>
              <a:rPr lang="en-US" sz="2400" dirty="0">
                <a:latin typeface="+mj-lt"/>
              </a:rPr>
              <a:t>On average, each user can transmit 20kbps</a:t>
            </a:r>
          </a:p>
          <a:p>
            <a:pPr marL="342900" indent="-342900">
              <a:buFont typeface="Arial" panose="020B0604020202020204" pitchFamily="34" charset="0"/>
              <a:buChar char="•"/>
            </a:pPr>
            <a:endParaRPr lang="en-US" sz="2800" dirty="0">
              <a:latin typeface="+mj-lt"/>
            </a:endParaRPr>
          </a:p>
          <a:p>
            <a:pPr marL="342900" indent="-342900">
              <a:buFont typeface="Arial" panose="020B0604020202020204" pitchFamily="34" charset="0"/>
              <a:buChar char="•"/>
            </a:pPr>
            <a:r>
              <a:rPr lang="en-US" sz="2800" dirty="0">
                <a:latin typeface="+mj-lt"/>
              </a:rPr>
              <a:t>Buffering is needed on both sender and receiver to match the differences in data rates </a:t>
            </a:r>
          </a:p>
          <a:p>
            <a:pPr marL="800100" lvl="1" indent="-342900">
              <a:buFont typeface="Arial" panose="020B0604020202020204" pitchFamily="34" charset="0"/>
              <a:buChar char="•"/>
            </a:pPr>
            <a:r>
              <a:rPr lang="en-US" sz="2400" dirty="0">
                <a:latin typeface="+mj-lt"/>
              </a:rPr>
              <a:t>sender-side: 20kbps -&gt; 1 Mbps</a:t>
            </a:r>
          </a:p>
          <a:p>
            <a:pPr marL="800100" lvl="1" indent="-342900">
              <a:buFont typeface="Arial" panose="020B0604020202020204" pitchFamily="34" charset="0"/>
              <a:buChar char="•"/>
            </a:pPr>
            <a:r>
              <a:rPr lang="en-US" sz="2400" dirty="0">
                <a:latin typeface="+mj-lt"/>
              </a:rPr>
              <a:t>Receiver-side: 1Mbps -&gt; 20kbps</a:t>
            </a:r>
          </a:p>
        </p:txBody>
      </p:sp>
      <p:sp>
        <p:nvSpPr>
          <p:cNvPr id="2" name="Slide Number Placeholder 1"/>
          <p:cNvSpPr>
            <a:spLocks noGrp="1"/>
          </p:cNvSpPr>
          <p:nvPr>
            <p:ph type="sldNum" sz="quarter" idx="12"/>
          </p:nvPr>
        </p:nvSpPr>
        <p:spPr/>
        <p:txBody>
          <a:bodyPr/>
          <a:lstStyle/>
          <a:p>
            <a:fld id="{69E57DC2-970A-4B3E-BB1C-7A09969E49DF}" type="slidenum">
              <a:rPr lang="en-US" smtClean="0"/>
              <a:t>86</a:t>
            </a:fld>
            <a:endParaRPr lang="en-US" dirty="0"/>
          </a:p>
        </p:txBody>
      </p:sp>
      <p:sp>
        <p:nvSpPr>
          <p:cNvPr id="5" name="Rectangle 1">
            <a:extLst>
              <a:ext uri="{FF2B5EF4-FFF2-40B4-BE49-F238E27FC236}">
                <a16:creationId xmlns:a16="http://schemas.microsoft.com/office/drawing/2014/main" id="{98F951D6-F477-24D9-E3E6-E65E4A04E0C8}"/>
              </a:ext>
            </a:extLst>
          </p:cNvPr>
          <p:cNvSpPr>
            <a:spLocks noGrp="1" noChangeArrowheads="1"/>
          </p:cNvSpPr>
          <p:nvPr>
            <p:ph type="title"/>
          </p:nvPr>
        </p:nvSpPr>
        <p:spPr>
          <a:xfrm>
            <a:off x="964888" y="172938"/>
            <a:ext cx="10608162" cy="1190626"/>
          </a:xfrm>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Time Division Multiple Access</a:t>
            </a:r>
            <a:r>
              <a:rPr lang="ar-SA" dirty="0">
                <a:cs typeface="Arial" charset="0"/>
              </a:rPr>
              <a:t>‏</a:t>
            </a:r>
            <a:endParaRPr lang="en-SG" dirty="0"/>
          </a:p>
        </p:txBody>
      </p:sp>
    </p:spTree>
    <p:extLst>
      <p:ext uri="{BB962C8B-B14F-4D97-AF65-F5344CB8AC3E}">
        <p14:creationId xmlns:p14="http://schemas.microsoft.com/office/powerpoint/2010/main" val="111216864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4E39-B989-4D7E-9B24-63571C5FA81C}"/>
              </a:ext>
            </a:extLst>
          </p:cNvPr>
          <p:cNvSpPr>
            <a:spLocks noGrp="1"/>
          </p:cNvSpPr>
          <p:nvPr>
            <p:ph type="title"/>
          </p:nvPr>
        </p:nvSpPr>
        <p:spPr>
          <a:xfrm>
            <a:off x="1690134" y="696626"/>
            <a:ext cx="7734300" cy="762000"/>
          </a:xfrm>
        </p:spPr>
        <p:txBody>
          <a:bodyPr>
            <a:normAutofit/>
          </a:bodyPr>
          <a:lstStyle/>
          <a:p>
            <a:r>
              <a:rPr lang="en-SG" dirty="0"/>
              <a:t>TDMA Buffering (1kbps -&gt; 5kbps)	</a:t>
            </a:r>
          </a:p>
        </p:txBody>
      </p:sp>
      <p:sp>
        <p:nvSpPr>
          <p:cNvPr id="4" name="Slide Number Placeholder 3">
            <a:extLst>
              <a:ext uri="{FF2B5EF4-FFF2-40B4-BE49-F238E27FC236}">
                <a16:creationId xmlns:a16="http://schemas.microsoft.com/office/drawing/2014/main" id="{A4F33BE6-5582-40FF-8F67-107256D80A70}"/>
              </a:ext>
            </a:extLst>
          </p:cNvPr>
          <p:cNvSpPr>
            <a:spLocks noGrp="1"/>
          </p:cNvSpPr>
          <p:nvPr>
            <p:ph type="sldNum" sz="quarter" idx="12"/>
          </p:nvPr>
        </p:nvSpPr>
        <p:spPr/>
        <p:txBody>
          <a:bodyPr/>
          <a:lstStyle/>
          <a:p>
            <a:fld id="{69E57DC2-970A-4B3E-BB1C-7A09969E49DF}" type="slidenum">
              <a:rPr lang="en-US" smtClean="0"/>
              <a:t>87</a:t>
            </a:fld>
            <a:endParaRPr lang="en-US" dirty="0"/>
          </a:p>
        </p:txBody>
      </p:sp>
      <p:cxnSp>
        <p:nvCxnSpPr>
          <p:cNvPr id="6" name="Straight Arrow Connector 5">
            <a:extLst>
              <a:ext uri="{FF2B5EF4-FFF2-40B4-BE49-F238E27FC236}">
                <a16:creationId xmlns:a16="http://schemas.microsoft.com/office/drawing/2014/main" id="{FAFD9ECC-7EC0-44BA-8A4D-A7D1F5ABEBB8}"/>
              </a:ext>
            </a:extLst>
          </p:cNvPr>
          <p:cNvCxnSpPr>
            <a:cxnSpLocks/>
          </p:cNvCxnSpPr>
          <p:nvPr/>
        </p:nvCxnSpPr>
        <p:spPr>
          <a:xfrm>
            <a:off x="1905000" y="2748809"/>
            <a:ext cx="792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21C243-D9BF-41F3-952F-E4148FB74CC0}"/>
              </a:ext>
            </a:extLst>
          </p:cNvPr>
          <p:cNvCxnSpPr>
            <a:cxnSpLocks/>
          </p:cNvCxnSpPr>
          <p:nvPr/>
        </p:nvCxnSpPr>
        <p:spPr>
          <a:xfrm>
            <a:off x="1905000" y="4114800"/>
            <a:ext cx="792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C4FA05-1596-4E9B-A471-5C49C1D14A0F}"/>
              </a:ext>
            </a:extLst>
          </p:cNvPr>
          <p:cNvCxnSpPr>
            <a:cxnSpLocks/>
          </p:cNvCxnSpPr>
          <p:nvPr/>
        </p:nvCxnSpPr>
        <p:spPr>
          <a:xfrm>
            <a:off x="2209800" y="5486400"/>
            <a:ext cx="792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5BB21E-1855-4F17-A2A0-7AFA49FBE6AD}"/>
              </a:ext>
            </a:extLst>
          </p:cNvPr>
          <p:cNvSpPr/>
          <p:nvPr/>
        </p:nvSpPr>
        <p:spPr>
          <a:xfrm>
            <a:off x="1990080"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EFC79123-FEE9-478C-B189-CDCBE47F2D59}"/>
              </a:ext>
            </a:extLst>
          </p:cNvPr>
          <p:cNvSpPr/>
          <p:nvPr/>
        </p:nvSpPr>
        <p:spPr>
          <a:xfrm>
            <a:off x="2361267"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B8776408-E738-4AFE-AC95-E748A0D20611}"/>
              </a:ext>
            </a:extLst>
          </p:cNvPr>
          <p:cNvSpPr/>
          <p:nvPr/>
        </p:nvSpPr>
        <p:spPr>
          <a:xfrm>
            <a:off x="2745777"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7B68DFF5-3E76-4040-A0CE-B0B002BAA407}"/>
              </a:ext>
            </a:extLst>
          </p:cNvPr>
          <p:cNvSpPr/>
          <p:nvPr/>
        </p:nvSpPr>
        <p:spPr>
          <a:xfrm>
            <a:off x="3116964"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E49F57EE-43CC-477B-B277-989AE4E04792}"/>
              </a:ext>
            </a:extLst>
          </p:cNvPr>
          <p:cNvSpPr/>
          <p:nvPr/>
        </p:nvSpPr>
        <p:spPr>
          <a:xfrm>
            <a:off x="3501474"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C4475093-7852-4108-ACD1-E66311135DFA}"/>
              </a:ext>
            </a:extLst>
          </p:cNvPr>
          <p:cNvSpPr/>
          <p:nvPr/>
        </p:nvSpPr>
        <p:spPr>
          <a:xfrm>
            <a:off x="3877424"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37">
            <a:extLst>
              <a:ext uri="{FF2B5EF4-FFF2-40B4-BE49-F238E27FC236}">
                <a16:creationId xmlns:a16="http://schemas.microsoft.com/office/drawing/2014/main" id="{60CF3279-CF0D-4441-AF59-9421F4719859}"/>
              </a:ext>
            </a:extLst>
          </p:cNvPr>
          <p:cNvSpPr/>
          <p:nvPr/>
        </p:nvSpPr>
        <p:spPr>
          <a:xfrm>
            <a:off x="4261934"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7BE33061-20E5-4587-B01F-25299D03EB5C}"/>
              </a:ext>
            </a:extLst>
          </p:cNvPr>
          <p:cNvSpPr/>
          <p:nvPr/>
        </p:nvSpPr>
        <p:spPr>
          <a:xfrm>
            <a:off x="4647410"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AA3118F0-E42F-49A7-AD90-D9123BCF230C}"/>
              </a:ext>
            </a:extLst>
          </p:cNvPr>
          <p:cNvSpPr/>
          <p:nvPr/>
        </p:nvSpPr>
        <p:spPr>
          <a:xfrm>
            <a:off x="5027153"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a:extLst>
              <a:ext uri="{FF2B5EF4-FFF2-40B4-BE49-F238E27FC236}">
                <a16:creationId xmlns:a16="http://schemas.microsoft.com/office/drawing/2014/main" id="{0547B1B6-06C2-49D0-9DDF-EEDD61C15288}"/>
              </a:ext>
            </a:extLst>
          </p:cNvPr>
          <p:cNvSpPr/>
          <p:nvPr/>
        </p:nvSpPr>
        <p:spPr>
          <a:xfrm>
            <a:off x="5398340"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a:extLst>
              <a:ext uri="{FF2B5EF4-FFF2-40B4-BE49-F238E27FC236}">
                <a16:creationId xmlns:a16="http://schemas.microsoft.com/office/drawing/2014/main" id="{CF3595DB-C81D-4C94-A699-AB514F3471D3}"/>
              </a:ext>
            </a:extLst>
          </p:cNvPr>
          <p:cNvSpPr/>
          <p:nvPr/>
        </p:nvSpPr>
        <p:spPr>
          <a:xfrm>
            <a:off x="5782850"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a:extLst>
              <a:ext uri="{FF2B5EF4-FFF2-40B4-BE49-F238E27FC236}">
                <a16:creationId xmlns:a16="http://schemas.microsoft.com/office/drawing/2014/main" id="{8A0B9341-1195-4B20-9A2B-BB4C00E1B581}"/>
              </a:ext>
            </a:extLst>
          </p:cNvPr>
          <p:cNvSpPr/>
          <p:nvPr/>
        </p:nvSpPr>
        <p:spPr>
          <a:xfrm>
            <a:off x="6154037"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43">
            <a:extLst>
              <a:ext uri="{FF2B5EF4-FFF2-40B4-BE49-F238E27FC236}">
                <a16:creationId xmlns:a16="http://schemas.microsoft.com/office/drawing/2014/main" id="{CC3EBC78-57CD-455E-9E61-149DA10D32ED}"/>
              </a:ext>
            </a:extLst>
          </p:cNvPr>
          <p:cNvSpPr/>
          <p:nvPr/>
        </p:nvSpPr>
        <p:spPr>
          <a:xfrm>
            <a:off x="6548073"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44">
            <a:extLst>
              <a:ext uri="{FF2B5EF4-FFF2-40B4-BE49-F238E27FC236}">
                <a16:creationId xmlns:a16="http://schemas.microsoft.com/office/drawing/2014/main" id="{05790AF4-D448-4256-B257-778AAE841F9F}"/>
              </a:ext>
            </a:extLst>
          </p:cNvPr>
          <p:cNvSpPr/>
          <p:nvPr/>
        </p:nvSpPr>
        <p:spPr>
          <a:xfrm>
            <a:off x="6928786"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45">
            <a:extLst>
              <a:ext uri="{FF2B5EF4-FFF2-40B4-BE49-F238E27FC236}">
                <a16:creationId xmlns:a16="http://schemas.microsoft.com/office/drawing/2014/main" id="{03204A6B-524F-4D3F-A863-781284067A52}"/>
              </a:ext>
            </a:extLst>
          </p:cNvPr>
          <p:cNvSpPr/>
          <p:nvPr/>
        </p:nvSpPr>
        <p:spPr>
          <a:xfrm>
            <a:off x="7318059" y="267261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a:extLst>
              <a:ext uri="{FF2B5EF4-FFF2-40B4-BE49-F238E27FC236}">
                <a16:creationId xmlns:a16="http://schemas.microsoft.com/office/drawing/2014/main" id="{EBA2B525-45EC-48CE-A816-B56443CBF681}"/>
              </a:ext>
            </a:extLst>
          </p:cNvPr>
          <p:cNvSpPr/>
          <p:nvPr/>
        </p:nvSpPr>
        <p:spPr>
          <a:xfrm>
            <a:off x="3657600" y="3733800"/>
            <a:ext cx="76200" cy="386608"/>
          </a:xfrm>
          <a:prstGeom prst="rect">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Left Brace 52">
            <a:extLst>
              <a:ext uri="{FF2B5EF4-FFF2-40B4-BE49-F238E27FC236}">
                <a16:creationId xmlns:a16="http://schemas.microsoft.com/office/drawing/2014/main" id="{D4973ADC-BFC2-4C79-962A-96D8E17E7983}"/>
              </a:ext>
            </a:extLst>
          </p:cNvPr>
          <p:cNvSpPr/>
          <p:nvPr/>
        </p:nvSpPr>
        <p:spPr>
          <a:xfrm rot="16200000">
            <a:off x="2676590" y="2104387"/>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55" name="Straight Arrow Connector 54">
            <a:extLst>
              <a:ext uri="{FF2B5EF4-FFF2-40B4-BE49-F238E27FC236}">
                <a16:creationId xmlns:a16="http://schemas.microsoft.com/office/drawing/2014/main" id="{D70C1686-6AC1-435F-9F05-0E610A0B51CC}"/>
              </a:ext>
            </a:extLst>
          </p:cNvPr>
          <p:cNvCxnSpPr>
            <a:stCxn id="53" idx="1"/>
            <a:endCxn id="52" idx="0"/>
          </p:cNvCxnSpPr>
          <p:nvPr/>
        </p:nvCxnSpPr>
        <p:spPr>
          <a:xfrm>
            <a:off x="2785718" y="3005472"/>
            <a:ext cx="909983" cy="7283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6" name="Left Brace 55">
            <a:extLst>
              <a:ext uri="{FF2B5EF4-FFF2-40B4-BE49-F238E27FC236}">
                <a16:creationId xmlns:a16="http://schemas.microsoft.com/office/drawing/2014/main" id="{8B43FDA2-3504-4C7A-959E-AB4F29BE6AEC}"/>
              </a:ext>
            </a:extLst>
          </p:cNvPr>
          <p:cNvSpPr/>
          <p:nvPr/>
        </p:nvSpPr>
        <p:spPr>
          <a:xfrm rot="16200000">
            <a:off x="4573457" y="2104969"/>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7" name="Left Brace 56">
            <a:extLst>
              <a:ext uri="{FF2B5EF4-FFF2-40B4-BE49-F238E27FC236}">
                <a16:creationId xmlns:a16="http://schemas.microsoft.com/office/drawing/2014/main" id="{97978579-2208-4F7D-BABD-CA8444FFDED4}"/>
              </a:ext>
            </a:extLst>
          </p:cNvPr>
          <p:cNvSpPr/>
          <p:nvPr/>
        </p:nvSpPr>
        <p:spPr>
          <a:xfrm rot="16200000">
            <a:off x="6493176" y="2109703"/>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8" name="Rectangle 57">
            <a:extLst>
              <a:ext uri="{FF2B5EF4-FFF2-40B4-BE49-F238E27FC236}">
                <a16:creationId xmlns:a16="http://schemas.microsoft.com/office/drawing/2014/main" id="{8FDCC6F1-991B-4516-A623-6A9DDB760A0C}"/>
              </a:ext>
            </a:extLst>
          </p:cNvPr>
          <p:cNvSpPr/>
          <p:nvPr/>
        </p:nvSpPr>
        <p:spPr>
          <a:xfrm>
            <a:off x="5557284" y="3728192"/>
            <a:ext cx="76200" cy="386608"/>
          </a:xfrm>
          <a:prstGeom prst="rect">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9" name="Straight Arrow Connector 58">
            <a:extLst>
              <a:ext uri="{FF2B5EF4-FFF2-40B4-BE49-F238E27FC236}">
                <a16:creationId xmlns:a16="http://schemas.microsoft.com/office/drawing/2014/main" id="{1ACEECF0-8A1D-4278-822E-072FF92497E5}"/>
              </a:ext>
            </a:extLst>
          </p:cNvPr>
          <p:cNvCxnSpPr>
            <a:endCxn id="58" idx="0"/>
          </p:cNvCxnSpPr>
          <p:nvPr/>
        </p:nvCxnSpPr>
        <p:spPr>
          <a:xfrm>
            <a:off x="4685402" y="2999864"/>
            <a:ext cx="909983" cy="7283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596F126-6763-4C50-AF35-626ADA0DA308}"/>
              </a:ext>
            </a:extLst>
          </p:cNvPr>
          <p:cNvSpPr/>
          <p:nvPr/>
        </p:nvSpPr>
        <p:spPr>
          <a:xfrm>
            <a:off x="7479120" y="3720519"/>
            <a:ext cx="76200" cy="386608"/>
          </a:xfrm>
          <a:prstGeom prst="rect">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1" name="Straight Arrow Connector 60">
            <a:extLst>
              <a:ext uri="{FF2B5EF4-FFF2-40B4-BE49-F238E27FC236}">
                <a16:creationId xmlns:a16="http://schemas.microsoft.com/office/drawing/2014/main" id="{24136181-B976-4FD3-9ED0-BA3AD3EE63D9}"/>
              </a:ext>
            </a:extLst>
          </p:cNvPr>
          <p:cNvCxnSpPr>
            <a:endCxn id="60" idx="0"/>
          </p:cNvCxnSpPr>
          <p:nvPr/>
        </p:nvCxnSpPr>
        <p:spPr>
          <a:xfrm>
            <a:off x="6607238" y="2992191"/>
            <a:ext cx="909983" cy="7283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95D08BC-F045-4C9F-9562-2616562AEDD1}"/>
              </a:ext>
            </a:extLst>
          </p:cNvPr>
          <p:cNvSpPr/>
          <p:nvPr/>
        </p:nvSpPr>
        <p:spPr>
          <a:xfrm>
            <a:off x="3886200"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62">
            <a:extLst>
              <a:ext uri="{FF2B5EF4-FFF2-40B4-BE49-F238E27FC236}">
                <a16:creationId xmlns:a16="http://schemas.microsoft.com/office/drawing/2014/main" id="{712BB986-7B41-45BB-92A5-FADA9D0B697A}"/>
              </a:ext>
            </a:extLst>
          </p:cNvPr>
          <p:cNvSpPr/>
          <p:nvPr/>
        </p:nvSpPr>
        <p:spPr>
          <a:xfrm>
            <a:off x="4257387"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a:extLst>
              <a:ext uri="{FF2B5EF4-FFF2-40B4-BE49-F238E27FC236}">
                <a16:creationId xmlns:a16="http://schemas.microsoft.com/office/drawing/2014/main" id="{82DBBB21-267C-4FCC-BDCF-7E4B91BB29CC}"/>
              </a:ext>
            </a:extLst>
          </p:cNvPr>
          <p:cNvSpPr/>
          <p:nvPr/>
        </p:nvSpPr>
        <p:spPr>
          <a:xfrm>
            <a:off x="4641897"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Rectangle 64">
            <a:extLst>
              <a:ext uri="{FF2B5EF4-FFF2-40B4-BE49-F238E27FC236}">
                <a16:creationId xmlns:a16="http://schemas.microsoft.com/office/drawing/2014/main" id="{7FDDA9B6-5DBA-41BC-8093-DBCEDF8B9FE8}"/>
              </a:ext>
            </a:extLst>
          </p:cNvPr>
          <p:cNvSpPr/>
          <p:nvPr/>
        </p:nvSpPr>
        <p:spPr>
          <a:xfrm>
            <a:off x="5013084"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Rectangle 65">
            <a:extLst>
              <a:ext uri="{FF2B5EF4-FFF2-40B4-BE49-F238E27FC236}">
                <a16:creationId xmlns:a16="http://schemas.microsoft.com/office/drawing/2014/main" id="{D7214E59-A145-4831-B0DB-81AA4B2FE2A7}"/>
              </a:ext>
            </a:extLst>
          </p:cNvPr>
          <p:cNvSpPr/>
          <p:nvPr/>
        </p:nvSpPr>
        <p:spPr>
          <a:xfrm>
            <a:off x="5397594"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a:extLst>
              <a:ext uri="{FF2B5EF4-FFF2-40B4-BE49-F238E27FC236}">
                <a16:creationId xmlns:a16="http://schemas.microsoft.com/office/drawing/2014/main" id="{0F6EF993-5FD3-4796-91F2-914195FB6D28}"/>
              </a:ext>
            </a:extLst>
          </p:cNvPr>
          <p:cNvSpPr/>
          <p:nvPr/>
        </p:nvSpPr>
        <p:spPr>
          <a:xfrm>
            <a:off x="5773544"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Rectangle 67">
            <a:extLst>
              <a:ext uri="{FF2B5EF4-FFF2-40B4-BE49-F238E27FC236}">
                <a16:creationId xmlns:a16="http://schemas.microsoft.com/office/drawing/2014/main" id="{73F7539D-BBA0-4498-9405-E7829F4FF958}"/>
              </a:ext>
            </a:extLst>
          </p:cNvPr>
          <p:cNvSpPr/>
          <p:nvPr/>
        </p:nvSpPr>
        <p:spPr>
          <a:xfrm>
            <a:off x="6158054"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Rectangle 68">
            <a:extLst>
              <a:ext uri="{FF2B5EF4-FFF2-40B4-BE49-F238E27FC236}">
                <a16:creationId xmlns:a16="http://schemas.microsoft.com/office/drawing/2014/main" id="{B7275745-D133-46CE-A4FB-BA06A8CF2EB3}"/>
              </a:ext>
            </a:extLst>
          </p:cNvPr>
          <p:cNvSpPr/>
          <p:nvPr/>
        </p:nvSpPr>
        <p:spPr>
          <a:xfrm>
            <a:off x="6543530"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Rectangle 69">
            <a:extLst>
              <a:ext uri="{FF2B5EF4-FFF2-40B4-BE49-F238E27FC236}">
                <a16:creationId xmlns:a16="http://schemas.microsoft.com/office/drawing/2014/main" id="{1BE75AE9-8112-4703-ACC7-92988EB65D22}"/>
              </a:ext>
            </a:extLst>
          </p:cNvPr>
          <p:cNvSpPr/>
          <p:nvPr/>
        </p:nvSpPr>
        <p:spPr>
          <a:xfrm>
            <a:off x="6923273"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Rectangle 70">
            <a:extLst>
              <a:ext uri="{FF2B5EF4-FFF2-40B4-BE49-F238E27FC236}">
                <a16:creationId xmlns:a16="http://schemas.microsoft.com/office/drawing/2014/main" id="{4494FADF-E5F1-4D3F-B072-B6B3DD75D3DA}"/>
              </a:ext>
            </a:extLst>
          </p:cNvPr>
          <p:cNvSpPr/>
          <p:nvPr/>
        </p:nvSpPr>
        <p:spPr>
          <a:xfrm>
            <a:off x="7294460"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Rectangle 71">
            <a:extLst>
              <a:ext uri="{FF2B5EF4-FFF2-40B4-BE49-F238E27FC236}">
                <a16:creationId xmlns:a16="http://schemas.microsoft.com/office/drawing/2014/main" id="{789B205A-2697-47AC-9A18-4C944E31EB56}"/>
              </a:ext>
            </a:extLst>
          </p:cNvPr>
          <p:cNvSpPr/>
          <p:nvPr/>
        </p:nvSpPr>
        <p:spPr>
          <a:xfrm>
            <a:off x="7678970"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Rectangle 72">
            <a:extLst>
              <a:ext uri="{FF2B5EF4-FFF2-40B4-BE49-F238E27FC236}">
                <a16:creationId xmlns:a16="http://schemas.microsoft.com/office/drawing/2014/main" id="{EC9AA60A-D678-4347-A08E-E9B7F67BBB45}"/>
              </a:ext>
            </a:extLst>
          </p:cNvPr>
          <p:cNvSpPr/>
          <p:nvPr/>
        </p:nvSpPr>
        <p:spPr>
          <a:xfrm>
            <a:off x="8050157"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Rectangle 73">
            <a:extLst>
              <a:ext uri="{FF2B5EF4-FFF2-40B4-BE49-F238E27FC236}">
                <a16:creationId xmlns:a16="http://schemas.microsoft.com/office/drawing/2014/main" id="{32E85276-1DA4-455D-AFE7-E4F1839B20FE}"/>
              </a:ext>
            </a:extLst>
          </p:cNvPr>
          <p:cNvSpPr/>
          <p:nvPr/>
        </p:nvSpPr>
        <p:spPr>
          <a:xfrm>
            <a:off x="8444193"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Rectangle 74">
            <a:extLst>
              <a:ext uri="{FF2B5EF4-FFF2-40B4-BE49-F238E27FC236}">
                <a16:creationId xmlns:a16="http://schemas.microsoft.com/office/drawing/2014/main" id="{8659EBF0-E7D6-4E23-BB14-5D6BFAB47462}"/>
              </a:ext>
            </a:extLst>
          </p:cNvPr>
          <p:cNvSpPr/>
          <p:nvPr/>
        </p:nvSpPr>
        <p:spPr>
          <a:xfrm>
            <a:off x="8824906"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Rectangle 75">
            <a:extLst>
              <a:ext uri="{FF2B5EF4-FFF2-40B4-BE49-F238E27FC236}">
                <a16:creationId xmlns:a16="http://schemas.microsoft.com/office/drawing/2014/main" id="{D1FC2A1D-97F1-44A1-A35C-9568D575ADB2}"/>
              </a:ext>
            </a:extLst>
          </p:cNvPr>
          <p:cNvSpPr/>
          <p:nvPr/>
        </p:nvSpPr>
        <p:spPr>
          <a:xfrm>
            <a:off x="9214179" y="5410200"/>
            <a:ext cx="76200" cy="76198"/>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Left Brace 76">
            <a:extLst>
              <a:ext uri="{FF2B5EF4-FFF2-40B4-BE49-F238E27FC236}">
                <a16:creationId xmlns:a16="http://schemas.microsoft.com/office/drawing/2014/main" id="{0FB5CF0B-4DAE-4545-A4AA-290969F1E435}"/>
              </a:ext>
            </a:extLst>
          </p:cNvPr>
          <p:cNvSpPr/>
          <p:nvPr/>
        </p:nvSpPr>
        <p:spPr>
          <a:xfrm rot="5400000">
            <a:off x="4572710" y="4509115"/>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78" name="Straight Arrow Connector 77">
            <a:extLst>
              <a:ext uri="{FF2B5EF4-FFF2-40B4-BE49-F238E27FC236}">
                <a16:creationId xmlns:a16="http://schemas.microsoft.com/office/drawing/2014/main" id="{38910DB2-0EE9-4B71-A0A4-DB53FC31D193}"/>
              </a:ext>
            </a:extLst>
          </p:cNvPr>
          <p:cNvCxnSpPr>
            <a:cxnSpLocks/>
            <a:stCxn id="52" idx="2"/>
          </p:cNvCxnSpPr>
          <p:nvPr/>
        </p:nvCxnSpPr>
        <p:spPr>
          <a:xfrm>
            <a:off x="3695701" y="4120408"/>
            <a:ext cx="984297" cy="10806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0" name="Left Brace 79">
            <a:extLst>
              <a:ext uri="{FF2B5EF4-FFF2-40B4-BE49-F238E27FC236}">
                <a16:creationId xmlns:a16="http://schemas.microsoft.com/office/drawing/2014/main" id="{649F091D-982C-4B67-87C1-5E0EE0135EFD}"/>
              </a:ext>
            </a:extLst>
          </p:cNvPr>
          <p:cNvSpPr/>
          <p:nvPr/>
        </p:nvSpPr>
        <p:spPr>
          <a:xfrm rot="5400000">
            <a:off x="6453104" y="4503507"/>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81" name="Straight Arrow Connector 80">
            <a:extLst>
              <a:ext uri="{FF2B5EF4-FFF2-40B4-BE49-F238E27FC236}">
                <a16:creationId xmlns:a16="http://schemas.microsoft.com/office/drawing/2014/main" id="{3E7C116A-12D1-44B1-8A19-624E0C831620}"/>
              </a:ext>
            </a:extLst>
          </p:cNvPr>
          <p:cNvCxnSpPr>
            <a:cxnSpLocks/>
            <a:stCxn id="58" idx="2"/>
          </p:cNvCxnSpPr>
          <p:nvPr/>
        </p:nvCxnSpPr>
        <p:spPr>
          <a:xfrm>
            <a:off x="5595385" y="4114800"/>
            <a:ext cx="965007" cy="10806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Left Brace 82">
            <a:extLst>
              <a:ext uri="{FF2B5EF4-FFF2-40B4-BE49-F238E27FC236}">
                <a16:creationId xmlns:a16="http://schemas.microsoft.com/office/drawing/2014/main" id="{57C700CB-15A9-4EE0-AF6D-33C213743B8C}"/>
              </a:ext>
            </a:extLst>
          </p:cNvPr>
          <p:cNvSpPr/>
          <p:nvPr/>
        </p:nvSpPr>
        <p:spPr>
          <a:xfrm rot="5400000">
            <a:off x="8373164" y="4503507"/>
            <a:ext cx="218255" cy="158391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84" name="Straight Arrow Connector 83">
            <a:extLst>
              <a:ext uri="{FF2B5EF4-FFF2-40B4-BE49-F238E27FC236}">
                <a16:creationId xmlns:a16="http://schemas.microsoft.com/office/drawing/2014/main" id="{B5862F24-B658-4FE5-8F03-A22DD1D57825}"/>
              </a:ext>
            </a:extLst>
          </p:cNvPr>
          <p:cNvCxnSpPr>
            <a:cxnSpLocks/>
          </p:cNvCxnSpPr>
          <p:nvPr/>
        </p:nvCxnSpPr>
        <p:spPr>
          <a:xfrm>
            <a:off x="7515445" y="4114800"/>
            <a:ext cx="965007" cy="10806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CFF2CEB-58A2-481D-9820-9B240A344065}"/>
              </a:ext>
            </a:extLst>
          </p:cNvPr>
          <p:cNvSpPr txBox="1"/>
          <p:nvPr/>
        </p:nvSpPr>
        <p:spPr>
          <a:xfrm>
            <a:off x="1696328" y="2088802"/>
            <a:ext cx="2725170" cy="369332"/>
          </a:xfrm>
          <a:prstGeom prst="rect">
            <a:avLst/>
          </a:prstGeom>
          <a:noFill/>
        </p:spPr>
        <p:txBody>
          <a:bodyPr wrap="none" rtlCol="0">
            <a:spAutoFit/>
          </a:bodyPr>
          <a:lstStyle/>
          <a:p>
            <a:r>
              <a:rPr lang="en-SG" dirty="0">
                <a:solidFill>
                  <a:srgbClr val="0070C0"/>
                </a:solidFill>
              </a:rPr>
              <a:t>1kbps over 1ms, every 5ms</a:t>
            </a:r>
          </a:p>
        </p:txBody>
      </p:sp>
      <p:sp>
        <p:nvSpPr>
          <p:cNvPr id="54" name="TextBox 53">
            <a:extLst>
              <a:ext uri="{FF2B5EF4-FFF2-40B4-BE49-F238E27FC236}">
                <a16:creationId xmlns:a16="http://schemas.microsoft.com/office/drawing/2014/main" id="{4ECF08BB-0942-4609-AF99-93625778E206}"/>
              </a:ext>
            </a:extLst>
          </p:cNvPr>
          <p:cNvSpPr txBox="1"/>
          <p:nvPr/>
        </p:nvSpPr>
        <p:spPr>
          <a:xfrm>
            <a:off x="1785986" y="4044479"/>
            <a:ext cx="2725170" cy="369332"/>
          </a:xfrm>
          <a:prstGeom prst="rect">
            <a:avLst/>
          </a:prstGeom>
          <a:noFill/>
        </p:spPr>
        <p:txBody>
          <a:bodyPr wrap="none" rtlCol="0">
            <a:spAutoFit/>
          </a:bodyPr>
          <a:lstStyle/>
          <a:p>
            <a:r>
              <a:rPr lang="en-SG" dirty="0">
                <a:solidFill>
                  <a:srgbClr val="0070C0"/>
                </a:solidFill>
              </a:rPr>
              <a:t>5kbps over 1ms, every 5ms</a:t>
            </a:r>
          </a:p>
        </p:txBody>
      </p:sp>
    </p:spTree>
    <p:extLst>
      <p:ext uri="{BB962C8B-B14F-4D97-AF65-F5344CB8AC3E}">
        <p14:creationId xmlns:p14="http://schemas.microsoft.com/office/powerpoint/2010/main" val="34955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52" grpId="0" animBg="1"/>
      <p:bldP spid="53" grpId="0" animBg="1"/>
      <p:bldP spid="56" grpId="0" animBg="1"/>
      <p:bldP spid="57" grpId="0" animBg="1"/>
      <p:bldP spid="58"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80" grpId="0" animBg="1"/>
      <p:bldP spid="83" grpId="0" animBg="1"/>
      <p:bldP spid="3" grpId="0"/>
      <p:bldP spid="5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018950" y="286381"/>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TDMA vs. FDMA </a:t>
            </a:r>
          </a:p>
        </p:txBody>
      </p:sp>
      <p:grpSp>
        <p:nvGrpSpPr>
          <p:cNvPr id="5" name="Group 4"/>
          <p:cNvGrpSpPr/>
          <p:nvPr/>
        </p:nvGrpSpPr>
        <p:grpSpPr>
          <a:xfrm>
            <a:off x="3876395" y="4340970"/>
            <a:ext cx="4699508" cy="2319274"/>
            <a:chOff x="2366910" y="2744908"/>
            <a:chExt cx="3881477" cy="3017531"/>
          </a:xfrm>
        </p:grpSpPr>
        <p:grpSp>
          <p:nvGrpSpPr>
            <p:cNvPr id="46" name="Group 25"/>
            <p:cNvGrpSpPr>
              <a:grpSpLocks/>
            </p:cNvGrpSpPr>
            <p:nvPr/>
          </p:nvGrpSpPr>
          <p:grpSpPr bwMode="auto">
            <a:xfrm>
              <a:off x="2366910" y="2744909"/>
              <a:ext cx="3881477" cy="3017530"/>
              <a:chOff x="4240" y="1536"/>
              <a:chExt cx="992" cy="1560"/>
            </a:xfrm>
          </p:grpSpPr>
          <p:sp>
            <p:nvSpPr>
              <p:cNvPr id="47" name="Text Box 26"/>
              <p:cNvSpPr txBox="1">
                <a:spLocks noChangeArrowheads="1"/>
              </p:cNvSpPr>
              <p:nvPr/>
            </p:nvSpPr>
            <p:spPr bwMode="auto">
              <a:xfrm>
                <a:off x="4642" y="2784"/>
                <a:ext cx="220" cy="31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Times New Roman" pitchFamily="18" charset="0"/>
                  </a:rPr>
                  <a:t>Time</a:t>
                </a:r>
              </a:p>
            </p:txBody>
          </p:sp>
          <p:sp>
            <p:nvSpPr>
              <p:cNvPr id="48" name="Rectangle 27"/>
              <p:cNvSpPr>
                <a:spLocks noChangeArrowheads="1"/>
              </p:cNvSpPr>
              <p:nvPr/>
            </p:nvSpPr>
            <p:spPr bwMode="auto">
              <a:xfrm rot="-5400000">
                <a:off x="4176" y="2400"/>
                <a:ext cx="384" cy="192"/>
              </a:xfrm>
              <a:prstGeom prst="rect">
                <a:avLst/>
              </a:prstGeom>
              <a:noFill/>
              <a:ln w="9360">
                <a:solidFill>
                  <a:srgbClr val="000000"/>
                </a:solidFill>
                <a:miter lim="800000"/>
                <a:headEnd/>
                <a:tailEnd/>
              </a:ln>
            </p:spPr>
            <p:txBody>
              <a:bodyPr wrap="none" anchor="ctr"/>
              <a:lstStyle/>
              <a:p>
                <a:endParaRPr lang="en-US"/>
              </a:p>
            </p:txBody>
          </p:sp>
          <p:sp>
            <p:nvSpPr>
              <p:cNvPr id="49" name="Text Box 28"/>
              <p:cNvSpPr txBox="1">
                <a:spLocks noChangeArrowheads="1"/>
              </p:cNvSpPr>
              <p:nvPr/>
            </p:nvSpPr>
            <p:spPr bwMode="auto">
              <a:xfrm rot="16200000">
                <a:off x="3791" y="2093"/>
                <a:ext cx="996" cy="9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sz="2400" dirty="0">
                    <a:solidFill>
                      <a:srgbClr val="000000"/>
                    </a:solidFill>
                    <a:latin typeface="Times New Roman" pitchFamily="18" charset="0"/>
                  </a:rPr>
                  <a:t>Frequency</a:t>
                </a:r>
              </a:p>
            </p:txBody>
          </p:sp>
          <p:sp>
            <p:nvSpPr>
              <p:cNvPr id="50" name="Rectangle 29"/>
              <p:cNvSpPr>
                <a:spLocks noChangeArrowheads="1"/>
              </p:cNvSpPr>
              <p:nvPr/>
            </p:nvSpPr>
            <p:spPr bwMode="auto">
              <a:xfrm rot="-5400000">
                <a:off x="4176" y="1632"/>
                <a:ext cx="384" cy="192"/>
              </a:xfrm>
              <a:prstGeom prst="rect">
                <a:avLst/>
              </a:prstGeom>
              <a:solidFill>
                <a:schemeClr val="bg1"/>
              </a:solidFill>
              <a:ln w="9360">
                <a:solidFill>
                  <a:srgbClr val="000000"/>
                </a:solidFill>
                <a:miter lim="800000"/>
                <a:headEnd/>
                <a:tailEnd/>
              </a:ln>
            </p:spPr>
            <p:txBody>
              <a:bodyPr wrap="none" anchor="ctr"/>
              <a:lstStyle/>
              <a:p>
                <a:endParaRPr lang="en-US">
                  <a:solidFill>
                    <a:schemeClr val="bg1"/>
                  </a:solidFill>
                </a:endParaRPr>
              </a:p>
            </p:txBody>
          </p:sp>
          <p:sp>
            <p:nvSpPr>
              <p:cNvPr id="51" name="Rectangle 30"/>
              <p:cNvSpPr>
                <a:spLocks noChangeArrowheads="1"/>
              </p:cNvSpPr>
              <p:nvPr/>
            </p:nvSpPr>
            <p:spPr bwMode="auto">
              <a:xfrm rot="-5400000">
                <a:off x="4176"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Rectangle 31"/>
              <p:cNvSpPr>
                <a:spLocks noChangeArrowheads="1"/>
              </p:cNvSpPr>
              <p:nvPr/>
            </p:nvSpPr>
            <p:spPr bwMode="auto">
              <a:xfrm rot="-5400000">
                <a:off x="4368"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Rectangle 32"/>
              <p:cNvSpPr>
                <a:spLocks noChangeArrowheads="1"/>
              </p:cNvSpPr>
              <p:nvPr/>
            </p:nvSpPr>
            <p:spPr bwMode="auto">
              <a:xfrm rot="-5400000">
                <a:off x="4368"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Rectangle 33"/>
              <p:cNvSpPr>
                <a:spLocks noChangeArrowheads="1"/>
              </p:cNvSpPr>
              <p:nvPr/>
            </p:nvSpPr>
            <p:spPr bwMode="auto">
              <a:xfrm rot="-5400000">
                <a:off x="4368" y="2016"/>
                <a:ext cx="384" cy="192"/>
              </a:xfrm>
              <a:prstGeom prst="rect">
                <a:avLst/>
              </a:prstGeom>
              <a:noFill/>
              <a:ln w="9360">
                <a:solidFill>
                  <a:srgbClr val="000000"/>
                </a:solidFill>
                <a:miter lim="800000"/>
                <a:headEnd/>
                <a:tailEnd/>
              </a:ln>
            </p:spPr>
            <p:txBody>
              <a:bodyPr wrap="none" anchor="ctr"/>
              <a:lstStyle/>
              <a:p>
                <a:endParaRPr lang="en-US"/>
              </a:p>
            </p:txBody>
          </p:sp>
          <p:sp>
            <p:nvSpPr>
              <p:cNvPr id="55" name="Rectangle 34"/>
              <p:cNvSpPr>
                <a:spLocks noChangeArrowheads="1"/>
              </p:cNvSpPr>
              <p:nvPr/>
            </p:nvSpPr>
            <p:spPr bwMode="auto">
              <a:xfrm rot="-5400000">
                <a:off x="4560" y="2400"/>
                <a:ext cx="384" cy="192"/>
              </a:xfrm>
              <a:prstGeom prst="rect">
                <a:avLst/>
              </a:prstGeom>
              <a:noFill/>
              <a:ln w="9360">
                <a:solidFill>
                  <a:srgbClr val="000000"/>
                </a:solidFill>
                <a:miter lim="800000"/>
                <a:headEnd/>
                <a:tailEnd/>
              </a:ln>
            </p:spPr>
            <p:txBody>
              <a:bodyPr wrap="none" anchor="ctr"/>
              <a:lstStyle/>
              <a:p>
                <a:endParaRPr lang="en-US"/>
              </a:p>
            </p:txBody>
          </p:sp>
          <p:sp>
            <p:nvSpPr>
              <p:cNvPr id="56" name="Rectangle 35"/>
              <p:cNvSpPr>
                <a:spLocks noChangeArrowheads="1"/>
              </p:cNvSpPr>
              <p:nvPr/>
            </p:nvSpPr>
            <p:spPr bwMode="auto">
              <a:xfrm rot="-5400000">
                <a:off x="4560"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 name="Rectangle 36"/>
              <p:cNvSpPr>
                <a:spLocks noChangeArrowheads="1"/>
              </p:cNvSpPr>
              <p:nvPr/>
            </p:nvSpPr>
            <p:spPr bwMode="auto">
              <a:xfrm rot="-5400000">
                <a:off x="4560"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 name="Rectangle 37"/>
              <p:cNvSpPr>
                <a:spLocks noChangeArrowheads="1"/>
              </p:cNvSpPr>
              <p:nvPr/>
            </p:nvSpPr>
            <p:spPr bwMode="auto">
              <a:xfrm rot="-5400000">
                <a:off x="4752" y="2400"/>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 name="Rectangle 38"/>
              <p:cNvSpPr>
                <a:spLocks noChangeArrowheads="1"/>
              </p:cNvSpPr>
              <p:nvPr/>
            </p:nvSpPr>
            <p:spPr bwMode="auto">
              <a:xfrm rot="-5400000">
                <a:off x="4752" y="1632"/>
                <a:ext cx="384" cy="192"/>
              </a:xfrm>
              <a:prstGeom prst="rect">
                <a:avLst/>
              </a:prstGeom>
              <a:noFill/>
              <a:ln w="9360">
                <a:solidFill>
                  <a:srgbClr val="000000"/>
                </a:solidFill>
                <a:miter lim="800000"/>
                <a:headEnd/>
                <a:tailEnd/>
              </a:ln>
            </p:spPr>
            <p:txBody>
              <a:bodyPr wrap="none" anchor="ctr"/>
              <a:lstStyle/>
              <a:p>
                <a:endParaRPr lang="en-US"/>
              </a:p>
            </p:txBody>
          </p:sp>
          <p:sp>
            <p:nvSpPr>
              <p:cNvPr id="60" name="Rectangle 39"/>
              <p:cNvSpPr>
                <a:spLocks noChangeArrowheads="1"/>
              </p:cNvSpPr>
              <p:nvPr/>
            </p:nvSpPr>
            <p:spPr bwMode="auto">
              <a:xfrm rot="-5400000">
                <a:off x="4752"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Rectangle 40"/>
              <p:cNvSpPr>
                <a:spLocks noChangeArrowheads="1"/>
              </p:cNvSpPr>
              <p:nvPr/>
            </p:nvSpPr>
            <p:spPr bwMode="auto">
              <a:xfrm rot="-5400000">
                <a:off x="4944" y="2400"/>
                <a:ext cx="384" cy="192"/>
              </a:xfrm>
              <a:prstGeom prst="rect">
                <a:avLst/>
              </a:prstGeom>
              <a:noFill/>
              <a:ln w="9360">
                <a:solidFill>
                  <a:srgbClr val="000000"/>
                </a:solidFill>
                <a:miter lim="800000"/>
                <a:headEnd/>
                <a:tailEnd/>
              </a:ln>
            </p:spPr>
            <p:txBody>
              <a:bodyPr wrap="none" anchor="ctr"/>
              <a:lstStyle/>
              <a:p>
                <a:endParaRPr lang="en-US"/>
              </a:p>
            </p:txBody>
          </p:sp>
          <p:sp>
            <p:nvSpPr>
              <p:cNvPr id="62" name="Rectangle 41"/>
              <p:cNvSpPr>
                <a:spLocks noChangeArrowheads="1"/>
              </p:cNvSpPr>
              <p:nvPr/>
            </p:nvSpPr>
            <p:spPr bwMode="auto">
              <a:xfrm rot="-5400000">
                <a:off x="4944" y="1632"/>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3" name="Rectangle 42"/>
              <p:cNvSpPr>
                <a:spLocks noChangeArrowheads="1"/>
              </p:cNvSpPr>
              <p:nvPr/>
            </p:nvSpPr>
            <p:spPr bwMode="auto">
              <a:xfrm rot="-5400000">
                <a:off x="4944" y="2016"/>
                <a:ext cx="384"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 name="Rectangle 5"/>
            <p:cNvSpPr/>
            <p:nvPr/>
          </p:nvSpPr>
          <p:spPr bwMode="auto">
            <a:xfrm>
              <a:off x="2492119" y="2744908"/>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69" name="Rectangle 68"/>
            <p:cNvSpPr/>
            <p:nvPr/>
          </p:nvSpPr>
          <p:spPr bwMode="auto">
            <a:xfrm>
              <a:off x="2509848" y="424163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70" name="Rectangle 69"/>
            <p:cNvSpPr/>
            <p:nvPr/>
          </p:nvSpPr>
          <p:spPr bwMode="auto">
            <a:xfrm>
              <a:off x="3256350"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71" name="Rectangle 70"/>
            <p:cNvSpPr/>
            <p:nvPr/>
          </p:nvSpPr>
          <p:spPr bwMode="auto">
            <a:xfrm>
              <a:off x="4764852" y="4254556"/>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72" name="Rectangle 71"/>
            <p:cNvSpPr/>
            <p:nvPr/>
          </p:nvSpPr>
          <p:spPr bwMode="auto">
            <a:xfrm>
              <a:off x="4750644" y="3506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73" name="Rectangle 72"/>
            <p:cNvSpPr/>
            <p:nvPr/>
          </p:nvSpPr>
          <p:spPr bwMode="auto">
            <a:xfrm>
              <a:off x="5511354" y="2744909"/>
              <a:ext cx="152575" cy="60065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grpSp>
      <p:sp>
        <p:nvSpPr>
          <p:cNvPr id="4" name="Rectangle 3"/>
          <p:cNvSpPr/>
          <p:nvPr/>
        </p:nvSpPr>
        <p:spPr>
          <a:xfrm>
            <a:off x="2225249" y="3616034"/>
            <a:ext cx="8153400" cy="369332"/>
          </a:xfrm>
          <a:prstGeom prst="rect">
            <a:avLst/>
          </a:prstGeom>
        </p:spPr>
        <p:txBody>
          <a:bodyPr wrap="square">
            <a:spAutoFit/>
          </a:bodyPr>
          <a:lstStyle/>
          <a:p>
            <a:r>
              <a:rPr lang="en-SG" dirty="0"/>
              <a:t>In practical systems, TDMA is often combined with FDMA </a:t>
            </a:r>
            <a:endParaRPr lang="en-US" dirty="0"/>
          </a:p>
        </p:txBody>
      </p:sp>
      <p:grpSp>
        <p:nvGrpSpPr>
          <p:cNvPr id="30" name="Group 29"/>
          <p:cNvGrpSpPr/>
          <p:nvPr/>
        </p:nvGrpSpPr>
        <p:grpSpPr>
          <a:xfrm>
            <a:off x="2560911" y="1322521"/>
            <a:ext cx="6654668" cy="2218516"/>
            <a:chOff x="960771" y="1855921"/>
            <a:chExt cx="6585169" cy="3079346"/>
          </a:xfrm>
        </p:grpSpPr>
        <p:sp>
          <p:nvSpPr>
            <p:cNvPr id="31" name="Rectangle 1"/>
            <p:cNvSpPr>
              <a:spLocks noChangeArrowheads="1"/>
            </p:cNvSpPr>
            <p:nvPr/>
          </p:nvSpPr>
          <p:spPr bwMode="auto">
            <a:xfrm>
              <a:off x="1447800" y="27432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Text Box 3"/>
            <p:cNvSpPr txBox="1">
              <a:spLocks noChangeArrowheads="1"/>
            </p:cNvSpPr>
            <p:nvPr/>
          </p:nvSpPr>
          <p:spPr bwMode="auto">
            <a:xfrm rot="16200000">
              <a:off x="342045" y="3003090"/>
              <a:ext cx="1605085" cy="36763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Times New Roman" pitchFamily="18" charset="0"/>
                </a:rPr>
                <a:t>Frequency</a:t>
              </a:r>
            </a:p>
          </p:txBody>
        </p:sp>
        <p:sp>
          <p:nvSpPr>
            <p:cNvPr id="33" name="Text Box 4"/>
            <p:cNvSpPr txBox="1">
              <a:spLocks noChangeArrowheads="1"/>
            </p:cNvSpPr>
            <p:nvPr/>
          </p:nvSpPr>
          <p:spPr bwMode="auto">
            <a:xfrm>
              <a:off x="2062163" y="4419599"/>
              <a:ext cx="654026"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Times New Roman" pitchFamily="18" charset="0"/>
                </a:rPr>
                <a:t>Time</a:t>
              </a:r>
            </a:p>
          </p:txBody>
        </p:sp>
        <p:sp>
          <p:nvSpPr>
            <p:cNvPr id="34" name="Rectangle 5"/>
            <p:cNvSpPr>
              <a:spLocks noChangeArrowheads="1"/>
            </p:cNvSpPr>
            <p:nvPr/>
          </p:nvSpPr>
          <p:spPr bwMode="auto">
            <a:xfrm>
              <a:off x="1447800" y="2438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6"/>
            <p:cNvSpPr>
              <a:spLocks noChangeArrowheads="1"/>
            </p:cNvSpPr>
            <p:nvPr/>
          </p:nvSpPr>
          <p:spPr bwMode="auto">
            <a:xfrm>
              <a:off x="1447800" y="27432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6" name="Rectangle 7"/>
            <p:cNvSpPr>
              <a:spLocks noChangeArrowheads="1"/>
            </p:cNvSpPr>
            <p:nvPr/>
          </p:nvSpPr>
          <p:spPr bwMode="auto">
            <a:xfrm>
              <a:off x="1447800" y="30480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Rectangle 8"/>
            <p:cNvSpPr>
              <a:spLocks noChangeArrowheads="1"/>
            </p:cNvSpPr>
            <p:nvPr/>
          </p:nvSpPr>
          <p:spPr bwMode="auto">
            <a:xfrm>
              <a:off x="1447800" y="33528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Rectangle 9"/>
            <p:cNvSpPr>
              <a:spLocks noChangeArrowheads="1"/>
            </p:cNvSpPr>
            <p:nvPr/>
          </p:nvSpPr>
          <p:spPr bwMode="auto">
            <a:xfrm>
              <a:off x="1447800" y="3657600"/>
              <a:ext cx="1828800" cy="304800"/>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39" name="Rectangle 10"/>
            <p:cNvSpPr>
              <a:spLocks noChangeArrowheads="1"/>
            </p:cNvSpPr>
            <p:nvPr/>
          </p:nvSpPr>
          <p:spPr bwMode="auto">
            <a:xfrm>
              <a:off x="1447800" y="39624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Text Box 14"/>
            <p:cNvSpPr txBox="1">
              <a:spLocks noChangeArrowheads="1"/>
            </p:cNvSpPr>
            <p:nvPr/>
          </p:nvSpPr>
          <p:spPr bwMode="auto">
            <a:xfrm>
              <a:off x="1668463" y="1946276"/>
              <a:ext cx="839744" cy="515668"/>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dirty="0">
                  <a:solidFill>
                    <a:srgbClr val="000000"/>
                  </a:solidFill>
                  <a:latin typeface="Times New Roman" pitchFamily="18" charset="0"/>
                </a:rPr>
                <a:t>FDMA</a:t>
              </a:r>
            </a:p>
          </p:txBody>
        </p:sp>
        <p:grpSp>
          <p:nvGrpSpPr>
            <p:cNvPr id="41" name="Group 15"/>
            <p:cNvGrpSpPr>
              <a:grpSpLocks/>
            </p:cNvGrpSpPr>
            <p:nvPr/>
          </p:nvGrpSpPr>
          <p:grpSpPr bwMode="auto">
            <a:xfrm>
              <a:off x="5002986" y="1855921"/>
              <a:ext cx="2542954" cy="2954338"/>
              <a:chOff x="2267" y="1296"/>
              <a:chExt cx="1189" cy="1861"/>
            </a:xfrm>
          </p:grpSpPr>
          <p:sp>
            <p:nvSpPr>
              <p:cNvPr id="43" name="Text Box 16"/>
              <p:cNvSpPr txBox="1">
                <a:spLocks noChangeArrowheads="1"/>
              </p:cNvSpPr>
              <p:nvPr/>
            </p:nvSpPr>
            <p:spPr bwMode="auto">
              <a:xfrm>
                <a:off x="2691" y="2832"/>
                <a:ext cx="306"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a:solidFill>
                      <a:srgbClr val="000000"/>
                    </a:solidFill>
                    <a:latin typeface="Times New Roman" pitchFamily="18" charset="0"/>
                  </a:rPr>
                  <a:t>Time</a:t>
                </a:r>
              </a:p>
            </p:txBody>
          </p:sp>
          <p:grpSp>
            <p:nvGrpSpPr>
              <p:cNvPr id="44" name="Group 17"/>
              <p:cNvGrpSpPr>
                <a:grpSpLocks/>
              </p:cNvGrpSpPr>
              <p:nvPr/>
            </p:nvGrpSpPr>
            <p:grpSpPr bwMode="auto">
              <a:xfrm>
                <a:off x="2267" y="1296"/>
                <a:ext cx="1189" cy="1440"/>
                <a:chOff x="2267" y="1296"/>
                <a:chExt cx="1189" cy="1440"/>
              </a:xfrm>
            </p:grpSpPr>
            <p:sp>
              <p:nvSpPr>
                <p:cNvPr id="45" name="Rectangle 18"/>
                <p:cNvSpPr>
                  <a:spLocks noChangeArrowheads="1"/>
                </p:cNvSpPr>
                <p:nvPr/>
              </p:nvSpPr>
              <p:spPr bwMode="auto">
                <a:xfrm rot="-5400000">
                  <a:off x="2016"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4" name="Rectangle 19"/>
                <p:cNvSpPr>
                  <a:spLocks noChangeArrowheads="1"/>
                </p:cNvSpPr>
                <p:nvPr/>
              </p:nvSpPr>
              <p:spPr bwMode="auto">
                <a:xfrm rot="-5400000">
                  <a:off x="2208"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 name="Rectangle 20"/>
                <p:cNvSpPr>
                  <a:spLocks noChangeArrowheads="1"/>
                </p:cNvSpPr>
                <p:nvPr/>
              </p:nvSpPr>
              <p:spPr bwMode="auto">
                <a:xfrm rot="-5400000">
                  <a:off x="2400"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 name="Rectangle 21"/>
                <p:cNvSpPr>
                  <a:spLocks noChangeArrowheads="1"/>
                </p:cNvSpPr>
                <p:nvPr/>
              </p:nvSpPr>
              <p:spPr bwMode="auto">
                <a:xfrm rot="-5400000">
                  <a:off x="2592" y="2064"/>
                  <a:ext cx="1152" cy="192"/>
                </a:xfrm>
                <a:prstGeom prst="rect">
                  <a:avLst/>
                </a:prstGeom>
                <a:blipFill dpi="0" rotWithShape="0">
                  <a:blip r:embed="rId3"/>
                  <a:srcRect/>
                  <a:tile tx="0" ty="0" sx="100000" sy="100000" flip="none" algn="tl"/>
                </a:blipFill>
                <a:ln w="9360">
                  <a:solidFill>
                    <a:srgbClr val="000000"/>
                  </a:solidFill>
                  <a:miter lim="800000"/>
                  <a:headEnd/>
                  <a:tailEnd/>
                </a:ln>
              </p:spPr>
              <p:txBody>
                <a:bodyPr wrap="none" anchor="ctr"/>
                <a:lstStyle/>
                <a:p>
                  <a:endParaRPr lang="en-US"/>
                </a:p>
              </p:txBody>
            </p:sp>
            <p:sp>
              <p:nvSpPr>
                <p:cNvPr id="67" name="Rectangle 22"/>
                <p:cNvSpPr>
                  <a:spLocks noChangeArrowheads="1"/>
                </p:cNvSpPr>
                <p:nvPr/>
              </p:nvSpPr>
              <p:spPr bwMode="auto">
                <a:xfrm rot="-5400000">
                  <a:off x="2784" y="2064"/>
                  <a:ext cx="1152" cy="19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8" name="Text Box 23"/>
                <p:cNvSpPr txBox="1">
                  <a:spLocks noChangeArrowheads="1"/>
                </p:cNvSpPr>
                <p:nvPr/>
              </p:nvSpPr>
              <p:spPr bwMode="auto">
                <a:xfrm rot="16200000">
                  <a:off x="1847" y="2105"/>
                  <a:ext cx="1011" cy="172"/>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a:solidFill>
                        <a:srgbClr val="000000"/>
                      </a:solidFill>
                      <a:latin typeface="Times New Roman" pitchFamily="18" charset="0"/>
                    </a:rPr>
                    <a:t>Frequency</a:t>
                  </a:r>
                </a:p>
              </p:txBody>
            </p:sp>
            <p:sp>
              <p:nvSpPr>
                <p:cNvPr id="74" name="Text Box 24"/>
                <p:cNvSpPr txBox="1">
                  <a:spLocks noChangeArrowheads="1"/>
                </p:cNvSpPr>
                <p:nvPr/>
              </p:nvSpPr>
              <p:spPr bwMode="auto">
                <a:xfrm>
                  <a:off x="2644" y="1296"/>
                  <a:ext cx="399" cy="325"/>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defRPr>
                  </a:lvl9pPr>
                </a:lstStyle>
                <a:p>
                  <a:pPr eaLnBrk="1" hangingPunct="1">
                    <a:buFont typeface="Times New Roman" pitchFamily="18" charset="0"/>
                    <a:buNone/>
                  </a:pPr>
                  <a:r>
                    <a:rPr lang="en-SG">
                      <a:solidFill>
                        <a:srgbClr val="000000"/>
                      </a:solidFill>
                      <a:latin typeface="Times New Roman" pitchFamily="18" charset="0"/>
                    </a:rPr>
                    <a:t>TDMA</a:t>
                  </a:r>
                </a:p>
              </p:txBody>
            </p:sp>
          </p:grpSp>
        </p:grpSp>
        <p:sp>
          <p:nvSpPr>
            <p:cNvPr id="42" name="Rectangle 44"/>
            <p:cNvSpPr>
              <a:spLocks noChangeArrowheads="1"/>
            </p:cNvSpPr>
            <p:nvPr/>
          </p:nvSpPr>
          <p:spPr bwMode="auto">
            <a:xfrm>
              <a:off x="1447800" y="3657600"/>
              <a:ext cx="1828800" cy="304800"/>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69E57DC2-970A-4B3E-BB1C-7A09969E49DF}" type="slidenum">
              <a:rPr lang="en-US" smtClean="0"/>
              <a:t>88</a:t>
            </a:fld>
            <a:endParaRPr lang="en-US" dirty="0"/>
          </a:p>
        </p:txBody>
      </p:sp>
    </p:spTree>
    <p:extLst>
      <p:ext uri="{BB962C8B-B14F-4D97-AF65-F5344CB8AC3E}">
        <p14:creationId xmlns:p14="http://schemas.microsoft.com/office/powerpoint/2010/main" val="67936105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1076141" y="450056"/>
            <a:ext cx="7764462" cy="92868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Other Examples</a:t>
            </a:r>
          </a:p>
        </p:txBody>
      </p:sp>
      <p:sp>
        <p:nvSpPr>
          <p:cNvPr id="14339" name="Rectangle 2"/>
          <p:cNvSpPr>
            <a:spLocks noGrp="1" noChangeArrowheads="1"/>
          </p:cNvSpPr>
          <p:nvPr>
            <p:ph idx="1"/>
          </p:nvPr>
        </p:nvSpPr>
        <p:spPr>
          <a:xfrm>
            <a:off x="1171049" y="1714733"/>
            <a:ext cx="10430050" cy="4419600"/>
          </a:xfrm>
        </p:spPr>
        <p:txBody>
          <a:bodyPr>
            <a:normAutofit/>
          </a:bodyPr>
          <a:lstStyle/>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Sharing of channel when there is two way communications (duplex)</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SG"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FDD: Frequency Division Duplex</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Different frequencies used for downlink and uplink </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Cellular systems: AMPS, NA-TDMA, CDMA, GSM</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SG"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TDD: Time Division Duplex</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Cordless telephone systems: CT2, DECT, PHS</a:t>
            </a:r>
          </a:p>
        </p:txBody>
      </p:sp>
      <p:sp>
        <p:nvSpPr>
          <p:cNvPr id="23556" name="Rectangle 3"/>
          <p:cNvSpPr>
            <a:spLocks noChangeArrowheads="1"/>
          </p:cNvSpPr>
          <p:nvPr/>
        </p:nvSpPr>
        <p:spPr bwMode="auto">
          <a:xfrm>
            <a:off x="2833688" y="46783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69E57DC2-970A-4B3E-BB1C-7A09969E49DF}" type="slidenum">
              <a:rPr lang="en-US" smtClean="0"/>
              <a:t>89</a:t>
            </a:fld>
            <a:endParaRPr lang="en-US" dirty="0"/>
          </a:p>
        </p:txBody>
      </p:sp>
    </p:spTree>
    <p:extLst>
      <p:ext uri="{BB962C8B-B14F-4D97-AF65-F5344CB8AC3E}">
        <p14:creationId xmlns:p14="http://schemas.microsoft.com/office/powerpoint/2010/main" val="32503791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7" dur="500"/>
                                        <p:tgtEl>
                                          <p:spTgt spid="143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2" dur="500"/>
                                        <p:tgtEl>
                                          <p:spTgt spid="1433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17" dur="500"/>
                                        <p:tgtEl>
                                          <p:spTgt spid="143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339">
                                            <p:txEl>
                                              <p:pRg st="6" end="6"/>
                                            </p:txEl>
                                          </p:spTgt>
                                        </p:tgtEl>
                                        <p:attrNameLst>
                                          <p:attrName>style.visibility</p:attrName>
                                        </p:attrNameLst>
                                      </p:cBhvr>
                                      <p:to>
                                        <p:strVal val="visible"/>
                                      </p:to>
                                    </p:set>
                                    <p:animEffect transition="in" filter="blinds(horizontal)">
                                      <p:cBhvr>
                                        <p:cTn id="22" dur="500"/>
                                        <p:tgtEl>
                                          <p:spTgt spid="14339">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339">
                                            <p:txEl>
                                              <p:pRg st="7" end="7"/>
                                            </p:txEl>
                                          </p:spTgt>
                                        </p:tgtEl>
                                        <p:attrNameLst>
                                          <p:attrName>style.visibility</p:attrName>
                                        </p:attrNameLst>
                                      </p:cBhvr>
                                      <p:to>
                                        <p:strVal val="visible"/>
                                      </p:to>
                                    </p:set>
                                    <p:animEffect transition="in" filter="blinds(horizontal)">
                                      <p:cBhvr>
                                        <p:cTn id="27"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026-90AE-4946-8A7B-69097C403DB2}"/>
              </a:ext>
            </a:extLst>
          </p:cNvPr>
          <p:cNvSpPr>
            <a:spLocks noGrp="1"/>
          </p:cNvSpPr>
          <p:nvPr>
            <p:ph type="title"/>
          </p:nvPr>
        </p:nvSpPr>
        <p:spPr/>
        <p:txBody>
          <a:bodyPr/>
          <a:lstStyle/>
          <a:p>
            <a:r>
              <a:rPr lang="en-US" dirty="0"/>
              <a:t>What is trilateration?</a:t>
            </a:r>
          </a:p>
        </p:txBody>
      </p:sp>
      <p:sp>
        <p:nvSpPr>
          <p:cNvPr id="3" name="Content Placeholder 2">
            <a:extLst>
              <a:ext uri="{FF2B5EF4-FFF2-40B4-BE49-F238E27FC236}">
                <a16:creationId xmlns:a16="http://schemas.microsoft.com/office/drawing/2014/main" id="{D86655BA-0558-48B8-860F-EE13E662EAAA}"/>
              </a:ext>
            </a:extLst>
          </p:cNvPr>
          <p:cNvSpPr>
            <a:spLocks noGrp="1"/>
          </p:cNvSpPr>
          <p:nvPr>
            <p:ph idx="1"/>
          </p:nvPr>
        </p:nvSpPr>
        <p:spPr>
          <a:xfrm>
            <a:off x="838200" y="1430048"/>
            <a:ext cx="11020951" cy="5206364"/>
          </a:xfrm>
        </p:spPr>
        <p:txBody>
          <a:bodyPr>
            <a:normAutofit lnSpcReduction="10000"/>
          </a:bodyPr>
          <a:lstStyle/>
          <a:p>
            <a:r>
              <a:rPr lang="en-US" dirty="0">
                <a:latin typeface="+mj-lt"/>
              </a:rPr>
              <a:t>Determine distance from each beacon, then find position</a:t>
            </a:r>
          </a:p>
          <a:p>
            <a:pPr lvl="1"/>
            <a:r>
              <a:rPr lang="en-US" dirty="0">
                <a:latin typeface="+mj-lt"/>
              </a:rPr>
              <a:t>Apply trigonometry to solve triangle with beacons. </a:t>
            </a:r>
          </a:p>
          <a:p>
            <a:pPr lvl="1"/>
            <a:r>
              <a:rPr lang="en-US" dirty="0">
                <a:latin typeface="+mj-lt"/>
              </a:rPr>
              <a:t>Requires: 3 lengths (or some angles and lengths…)</a:t>
            </a:r>
          </a:p>
          <a:p>
            <a:pPr lvl="1"/>
            <a:r>
              <a:rPr lang="en-US" dirty="0">
                <a:latin typeface="+mj-lt"/>
              </a:rPr>
              <a:t>Solve two triangles and get 3D position</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Most common and accurate localization approach</a:t>
            </a:r>
          </a:p>
        </p:txBody>
      </p:sp>
      <p:pic>
        <p:nvPicPr>
          <p:cNvPr id="10" name="Picture 9">
            <a:extLst>
              <a:ext uri="{FF2B5EF4-FFF2-40B4-BE49-F238E27FC236}">
                <a16:creationId xmlns:a16="http://schemas.microsoft.com/office/drawing/2014/main" id="{76223147-FEDF-48CE-8AE1-BA6E2BB9AB6C}"/>
              </a:ext>
            </a:extLst>
          </p:cNvPr>
          <p:cNvPicPr>
            <a:picLocks noChangeAspect="1"/>
          </p:cNvPicPr>
          <p:nvPr/>
        </p:nvPicPr>
        <p:blipFill>
          <a:blip r:embed="rId2"/>
          <a:stretch>
            <a:fillRect/>
          </a:stretch>
        </p:blipFill>
        <p:spPr>
          <a:xfrm>
            <a:off x="4585755" y="3109332"/>
            <a:ext cx="2438740" cy="2648320"/>
          </a:xfrm>
          <a:prstGeom prst="rect">
            <a:avLst/>
          </a:prstGeom>
        </p:spPr>
      </p:pic>
      <p:pic>
        <p:nvPicPr>
          <p:cNvPr id="8" name="Picture 7">
            <a:extLst>
              <a:ext uri="{FF2B5EF4-FFF2-40B4-BE49-F238E27FC236}">
                <a16:creationId xmlns:a16="http://schemas.microsoft.com/office/drawing/2014/main" id="{76FF3DA6-D848-45C5-8B1E-6C247EC44CFB}"/>
              </a:ext>
            </a:extLst>
          </p:cNvPr>
          <p:cNvPicPr>
            <a:picLocks noChangeAspect="1"/>
          </p:cNvPicPr>
          <p:nvPr/>
        </p:nvPicPr>
        <p:blipFill rotWithShape="1">
          <a:blip r:embed="rId3"/>
          <a:srcRect l="6393"/>
          <a:stretch/>
        </p:blipFill>
        <p:spPr>
          <a:xfrm>
            <a:off x="928759" y="3150886"/>
            <a:ext cx="2295383" cy="2463591"/>
          </a:xfrm>
          <a:prstGeom prst="rect">
            <a:avLst/>
          </a:prstGeom>
        </p:spPr>
      </p:pic>
      <p:pic>
        <p:nvPicPr>
          <p:cNvPr id="12" name="Picture 11">
            <a:extLst>
              <a:ext uri="{FF2B5EF4-FFF2-40B4-BE49-F238E27FC236}">
                <a16:creationId xmlns:a16="http://schemas.microsoft.com/office/drawing/2014/main" id="{136033F7-9F91-4411-A359-AF63502ADA60}"/>
              </a:ext>
            </a:extLst>
          </p:cNvPr>
          <p:cNvPicPr>
            <a:picLocks noChangeAspect="1"/>
          </p:cNvPicPr>
          <p:nvPr/>
        </p:nvPicPr>
        <p:blipFill>
          <a:blip r:embed="rId4"/>
          <a:stretch>
            <a:fillRect/>
          </a:stretch>
        </p:blipFill>
        <p:spPr>
          <a:xfrm>
            <a:off x="8610600" y="2417229"/>
            <a:ext cx="2775952" cy="3232001"/>
          </a:xfrm>
          <a:prstGeom prst="rect">
            <a:avLst/>
          </a:prstGeom>
        </p:spPr>
      </p:pic>
      <p:sp>
        <p:nvSpPr>
          <p:cNvPr id="13" name="Arrow: Right 12">
            <a:extLst>
              <a:ext uri="{FF2B5EF4-FFF2-40B4-BE49-F238E27FC236}">
                <a16:creationId xmlns:a16="http://schemas.microsoft.com/office/drawing/2014/main" id="{C0ABBC0B-310A-4B9F-BD3A-40AD799BAD5F}"/>
              </a:ext>
            </a:extLst>
          </p:cNvPr>
          <p:cNvSpPr/>
          <p:nvPr/>
        </p:nvSpPr>
        <p:spPr>
          <a:xfrm>
            <a:off x="3840421" y="3791130"/>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09FD062-1724-4636-B22D-06A24F7EBC15}"/>
              </a:ext>
            </a:extLst>
          </p:cNvPr>
          <p:cNvSpPr/>
          <p:nvPr/>
        </p:nvSpPr>
        <p:spPr>
          <a:xfrm>
            <a:off x="7301179" y="3680365"/>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450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F825-15C6-42E6-A6EF-F4DFC5B98C52}"/>
              </a:ext>
            </a:extLst>
          </p:cNvPr>
          <p:cNvSpPr>
            <a:spLocks noGrp="1"/>
          </p:cNvSpPr>
          <p:nvPr>
            <p:ph type="title"/>
          </p:nvPr>
        </p:nvSpPr>
        <p:spPr>
          <a:xfrm>
            <a:off x="555255" y="327025"/>
            <a:ext cx="8458200" cy="1485900"/>
          </a:xfrm>
        </p:spPr>
        <p:txBody>
          <a:bodyPr/>
          <a:lstStyle/>
          <a:p>
            <a:r>
              <a:rPr lang="en-SG" dirty="0"/>
              <a:t>Pros/Cons of “Static” Allocation </a:t>
            </a:r>
          </a:p>
        </p:txBody>
      </p:sp>
      <p:sp>
        <p:nvSpPr>
          <p:cNvPr id="3" name="Content Placeholder 2">
            <a:extLst>
              <a:ext uri="{FF2B5EF4-FFF2-40B4-BE49-F238E27FC236}">
                <a16:creationId xmlns:a16="http://schemas.microsoft.com/office/drawing/2014/main" id="{C14599C6-ACE9-415C-9AA2-16C0AA6E245D}"/>
              </a:ext>
            </a:extLst>
          </p:cNvPr>
          <p:cNvSpPr>
            <a:spLocks noGrp="1"/>
          </p:cNvSpPr>
          <p:nvPr>
            <p:ph idx="1"/>
          </p:nvPr>
        </p:nvSpPr>
        <p:spPr>
          <a:xfrm>
            <a:off x="555255" y="1812925"/>
            <a:ext cx="10950478" cy="4381500"/>
          </a:xfrm>
        </p:spPr>
        <p:txBody>
          <a:bodyPr>
            <a:normAutofit/>
          </a:bodyPr>
          <a:lstStyle/>
          <a:p>
            <a:r>
              <a:rPr lang="en-SG" dirty="0">
                <a:latin typeface="+mj-lt"/>
              </a:rPr>
              <a:t>Pros:</a:t>
            </a:r>
          </a:p>
          <a:p>
            <a:pPr lvl="1"/>
            <a:r>
              <a:rPr lang="en-SG" dirty="0">
                <a:latin typeface="+mj-lt"/>
              </a:rPr>
              <a:t>Resource is always available, performance guarantee</a:t>
            </a:r>
          </a:p>
          <a:p>
            <a:pPr lvl="1"/>
            <a:r>
              <a:rPr lang="en-SG" dirty="0">
                <a:latin typeface="+mj-lt"/>
              </a:rPr>
              <a:t>No interference from other users</a:t>
            </a:r>
          </a:p>
          <a:p>
            <a:pPr lvl="1"/>
            <a:endParaRPr lang="en-SG" sz="2800" dirty="0">
              <a:latin typeface="+mj-lt"/>
            </a:endParaRPr>
          </a:p>
          <a:p>
            <a:r>
              <a:rPr lang="en-SG" dirty="0">
                <a:latin typeface="+mj-lt"/>
              </a:rPr>
              <a:t>Cons:</a:t>
            </a:r>
          </a:p>
          <a:p>
            <a:pPr lvl="1"/>
            <a:r>
              <a:rPr lang="en-SG" dirty="0">
                <a:latin typeface="+mj-lt"/>
              </a:rPr>
              <a:t>Inefficient if resource is not utilized. Resource cannot be used by other users</a:t>
            </a:r>
          </a:p>
          <a:p>
            <a:pPr lvl="1"/>
            <a:r>
              <a:rPr lang="en-SG" dirty="0">
                <a:latin typeface="+mj-lt"/>
              </a:rPr>
              <a:t>Slow to adjust to traffic demand changes</a:t>
            </a:r>
          </a:p>
        </p:txBody>
      </p:sp>
      <p:sp>
        <p:nvSpPr>
          <p:cNvPr id="4" name="Slide Number Placeholder 3">
            <a:extLst>
              <a:ext uri="{FF2B5EF4-FFF2-40B4-BE49-F238E27FC236}">
                <a16:creationId xmlns:a16="http://schemas.microsoft.com/office/drawing/2014/main" id="{7287973A-0B0E-42A0-A4EA-7F02D1AC000C}"/>
              </a:ext>
            </a:extLst>
          </p:cNvPr>
          <p:cNvSpPr>
            <a:spLocks noGrp="1"/>
          </p:cNvSpPr>
          <p:nvPr>
            <p:ph type="sldNum" sz="quarter" idx="12"/>
          </p:nvPr>
        </p:nvSpPr>
        <p:spPr/>
        <p:txBody>
          <a:bodyPr/>
          <a:lstStyle/>
          <a:p>
            <a:fld id="{69E57DC2-970A-4B3E-BB1C-7A09969E49DF}" type="slidenum">
              <a:rPr lang="en-US" smtClean="0"/>
              <a:t>90</a:t>
            </a:fld>
            <a:endParaRPr lang="en-US" dirty="0"/>
          </a:p>
        </p:txBody>
      </p:sp>
    </p:spTree>
    <p:extLst>
      <p:ext uri="{BB962C8B-B14F-4D97-AF65-F5344CB8AC3E}">
        <p14:creationId xmlns:p14="http://schemas.microsoft.com/office/powerpoint/2010/main" val="9619670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54" y="394556"/>
            <a:ext cx="10865745" cy="1586643"/>
          </a:xfrm>
        </p:spPr>
        <p:txBody>
          <a:bodyPr/>
          <a:lstStyle/>
          <a:p>
            <a:r>
              <a:rPr lang="en-US" dirty="0"/>
              <a:t>Orthogonal Frequency Division Multiplexing :OFDM</a:t>
            </a:r>
          </a:p>
        </p:txBody>
      </p:sp>
      <p:sp>
        <p:nvSpPr>
          <p:cNvPr id="3" name="Content Placeholder 2"/>
          <p:cNvSpPr>
            <a:spLocks noGrp="1"/>
          </p:cNvSpPr>
          <p:nvPr>
            <p:ph idx="1"/>
          </p:nvPr>
        </p:nvSpPr>
        <p:spPr>
          <a:xfrm>
            <a:off x="634088" y="1745587"/>
            <a:ext cx="10652862" cy="4812288"/>
          </a:xfrm>
        </p:spPr>
        <p:txBody>
          <a:bodyPr>
            <a:noAutofit/>
          </a:bodyPr>
          <a:lstStyle/>
          <a:p>
            <a:r>
              <a:rPr lang="en-US" dirty="0">
                <a:latin typeface="+mj-lt"/>
              </a:rPr>
              <a:t>In FDM, the entire frequency spectrum is dedicated to carry data from a single source</a:t>
            </a:r>
          </a:p>
          <a:p>
            <a:pPr lvl="1"/>
            <a:r>
              <a:rPr lang="en-US" sz="2800" dirty="0">
                <a:latin typeface="+mj-lt"/>
              </a:rPr>
              <a:t>Example: transmit at 40Mbps over a 20 MHz spectrum</a:t>
            </a:r>
          </a:p>
          <a:p>
            <a:endParaRPr lang="en-US" dirty="0">
              <a:latin typeface="+mj-lt"/>
            </a:endParaRPr>
          </a:p>
          <a:p>
            <a:r>
              <a:rPr lang="en-US" dirty="0">
                <a:latin typeface="+mj-lt"/>
              </a:rPr>
              <a:t>In OFDM, data is divided into many (slower) bit streams and multiple subcarriers (each with smaller spectrum) is used</a:t>
            </a:r>
          </a:p>
          <a:p>
            <a:pPr lvl="1"/>
            <a:r>
              <a:rPr lang="en-US" sz="2800" dirty="0">
                <a:latin typeface="+mj-lt"/>
              </a:rPr>
              <a:t>Example: divide data source into 40 sources, each 1Mbps </a:t>
            </a:r>
          </a:p>
        </p:txBody>
      </p:sp>
      <p:sp>
        <p:nvSpPr>
          <p:cNvPr id="4" name="Slide Number Placeholder 3"/>
          <p:cNvSpPr>
            <a:spLocks noGrp="1"/>
          </p:cNvSpPr>
          <p:nvPr>
            <p:ph type="sldNum" sz="quarter" idx="12"/>
          </p:nvPr>
        </p:nvSpPr>
        <p:spPr/>
        <p:txBody>
          <a:bodyPr/>
          <a:lstStyle/>
          <a:p>
            <a:fld id="{69E57DC2-970A-4B3E-BB1C-7A09969E49DF}" type="slidenum">
              <a:rPr lang="en-US" smtClean="0"/>
              <a:t>91</a:t>
            </a:fld>
            <a:endParaRPr lang="en-US" dirty="0"/>
          </a:p>
        </p:txBody>
      </p:sp>
    </p:spTree>
    <p:extLst>
      <p:ext uri="{BB962C8B-B14F-4D97-AF65-F5344CB8AC3E}">
        <p14:creationId xmlns:p14="http://schemas.microsoft.com/office/powerpoint/2010/main" val="41179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04800"/>
            <a:ext cx="7200900" cy="1485900"/>
          </a:xfrm>
        </p:spPr>
        <p:txBody>
          <a:bodyPr/>
          <a:lstStyle/>
          <a:p>
            <a:r>
              <a:rPr lang="en-US" dirty="0"/>
              <a:t>OFDM vs FDM</a:t>
            </a:r>
          </a:p>
        </p:txBody>
      </p:sp>
      <p:sp>
        <p:nvSpPr>
          <p:cNvPr id="4" name="Slide Number Placeholder 3"/>
          <p:cNvSpPr>
            <a:spLocks noGrp="1"/>
          </p:cNvSpPr>
          <p:nvPr>
            <p:ph type="sldNum" sz="quarter" idx="12"/>
          </p:nvPr>
        </p:nvSpPr>
        <p:spPr/>
        <p:txBody>
          <a:bodyPr/>
          <a:lstStyle/>
          <a:p>
            <a:fld id="{69E57DC2-970A-4B3E-BB1C-7A09969E49DF}" type="slidenum">
              <a:rPr lang="en-US" smtClean="0"/>
              <a:t>92</a:t>
            </a:fld>
            <a:endParaRPr lang="en-US" dirty="0"/>
          </a:p>
        </p:txBody>
      </p:sp>
      <p:pic>
        <p:nvPicPr>
          <p:cNvPr id="74754" name="Picture 2" descr="difference between fdm and ofd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7200900" cy="49541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9800" y="6249508"/>
            <a:ext cx="8153400" cy="338554"/>
          </a:xfrm>
          <a:prstGeom prst="rect">
            <a:avLst/>
          </a:prstGeom>
        </p:spPr>
        <p:txBody>
          <a:bodyPr wrap="square">
            <a:spAutoFit/>
          </a:bodyPr>
          <a:lstStyle/>
          <a:p>
            <a:r>
              <a:rPr lang="en-US" sz="1600" dirty="0"/>
              <a:t>http://www.rfwireless-world.com/Articles/difference-between-FDM-and-OFDM.html</a:t>
            </a:r>
          </a:p>
        </p:txBody>
      </p:sp>
    </p:spTree>
    <p:extLst>
      <p:ext uri="{BB962C8B-B14F-4D97-AF65-F5344CB8AC3E}">
        <p14:creationId xmlns:p14="http://schemas.microsoft.com/office/powerpoint/2010/main" val="15088418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57DC2-970A-4B3E-BB1C-7A09969E49DF}" type="slidenum">
              <a:rPr lang="en-US" smtClean="0"/>
              <a:t>93</a:t>
            </a:fld>
            <a:endParaRPr lang="en-US" dirty="0"/>
          </a:p>
        </p:txBody>
      </p:sp>
      <p:pic>
        <p:nvPicPr>
          <p:cNvPr id="4" name="Picture 3"/>
          <p:cNvPicPr>
            <a:picLocks noChangeAspect="1"/>
          </p:cNvPicPr>
          <p:nvPr/>
        </p:nvPicPr>
        <p:blipFill>
          <a:blip r:embed="rId4"/>
          <a:stretch>
            <a:fillRect/>
          </a:stretch>
        </p:blipFill>
        <p:spPr>
          <a:xfrm>
            <a:off x="2286000" y="457201"/>
            <a:ext cx="7696200" cy="5811023"/>
          </a:xfrm>
          <a:prstGeom prst="rect">
            <a:avLst/>
          </a:prstGeom>
        </p:spPr>
      </p:pic>
    </p:spTree>
    <p:custDataLst>
      <p:tags r:id="rId1"/>
    </p:custDataLst>
    <p:extLst>
      <p:ext uri="{BB962C8B-B14F-4D97-AF65-F5344CB8AC3E}">
        <p14:creationId xmlns:p14="http://schemas.microsoft.com/office/powerpoint/2010/main" val="28498560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391" y="366040"/>
            <a:ext cx="7200900" cy="1447800"/>
          </a:xfrm>
        </p:spPr>
        <p:txBody>
          <a:bodyPr/>
          <a:lstStyle/>
          <a:p>
            <a:r>
              <a:rPr lang="en-US" dirty="0"/>
              <a:t>What are benefits of OFDM</a:t>
            </a:r>
          </a:p>
        </p:txBody>
      </p:sp>
      <p:sp>
        <p:nvSpPr>
          <p:cNvPr id="3" name="Content Placeholder 2"/>
          <p:cNvSpPr>
            <a:spLocks noGrp="1"/>
          </p:cNvSpPr>
          <p:nvPr>
            <p:ph idx="1"/>
          </p:nvPr>
        </p:nvSpPr>
        <p:spPr>
          <a:xfrm>
            <a:off x="925853" y="1686646"/>
            <a:ext cx="10635977" cy="4669704"/>
          </a:xfrm>
        </p:spPr>
        <p:txBody>
          <a:bodyPr/>
          <a:lstStyle/>
          <a:p>
            <a:r>
              <a:rPr lang="en-US" dirty="0">
                <a:latin typeface="+mj-lt"/>
              </a:rPr>
              <a:t>Robust to selective fading</a:t>
            </a:r>
          </a:p>
          <a:p>
            <a:r>
              <a:rPr lang="en-US" dirty="0">
                <a:latin typeface="+mj-lt"/>
              </a:rPr>
              <a:t>Overcomes inter-symbol interference in a multi-path environment because data rate per subcarrier is lower</a:t>
            </a:r>
          </a:p>
          <a:p>
            <a:endParaRPr lang="en-US" dirty="0">
              <a:latin typeface="+mj-lt"/>
            </a:endParaRPr>
          </a:p>
          <a:p>
            <a:r>
              <a:rPr lang="en-US" dirty="0">
                <a:latin typeface="+mj-lt"/>
              </a:rPr>
              <a:t>Applications:</a:t>
            </a:r>
          </a:p>
          <a:p>
            <a:pPr lvl="1"/>
            <a:r>
              <a:rPr lang="en-US" sz="2800" dirty="0">
                <a:latin typeface="+mj-lt"/>
              </a:rPr>
              <a:t>IEEE 802.11a, g, n and ac</a:t>
            </a:r>
          </a:p>
          <a:p>
            <a:pPr lvl="1"/>
            <a:r>
              <a:rPr lang="en-US" sz="2800" dirty="0">
                <a:latin typeface="+mj-lt"/>
              </a:rPr>
              <a:t>LTE/5G  </a:t>
            </a:r>
          </a:p>
          <a:p>
            <a:pPr lvl="1"/>
            <a:r>
              <a:rPr lang="en-US" sz="2800" dirty="0">
                <a:latin typeface="+mj-lt"/>
              </a:rPr>
              <a:t>Digital radio and TV broadcast</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94</a:t>
            </a:fld>
            <a:endParaRPr lang="en-US" dirty="0"/>
          </a:p>
        </p:txBody>
      </p:sp>
    </p:spTree>
    <p:extLst>
      <p:ext uri="{BB962C8B-B14F-4D97-AF65-F5344CB8AC3E}">
        <p14:creationId xmlns:p14="http://schemas.microsoft.com/office/powerpoint/2010/main" val="17857865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Spreading and Coding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821730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122898" y="312748"/>
            <a:ext cx="10107954" cy="914400"/>
          </a:xfrm>
        </p:spPr>
        <p:txBody>
          <a:bodyPr/>
          <a:lstStyle/>
          <a:p>
            <a:pPr eaLnBrk="1" hangingPunct="1"/>
            <a:r>
              <a:rPr lang="en-US" dirty="0"/>
              <a:t>Code division multiple access: CDMA</a:t>
            </a:r>
          </a:p>
        </p:txBody>
      </p:sp>
      <p:sp>
        <p:nvSpPr>
          <p:cNvPr id="30723" name="Content Placeholder 2"/>
          <p:cNvSpPr>
            <a:spLocks noGrp="1"/>
          </p:cNvSpPr>
          <p:nvPr>
            <p:ph idx="1"/>
          </p:nvPr>
        </p:nvSpPr>
        <p:spPr>
          <a:xfrm>
            <a:off x="1212655" y="1154220"/>
            <a:ext cx="10231370" cy="5482192"/>
          </a:xfrm>
        </p:spPr>
        <p:txBody>
          <a:bodyPr>
            <a:noAutofit/>
          </a:bodyPr>
          <a:lstStyle/>
          <a:p>
            <a:pPr eaLnBrk="1" hangingPunct="1"/>
            <a:r>
              <a:rPr lang="en-US" dirty="0">
                <a:latin typeface="+mj-lt"/>
              </a:rPr>
              <a:t>CDMA – code division multiple access</a:t>
            </a:r>
          </a:p>
          <a:p>
            <a:pPr eaLnBrk="1" hangingPunct="1"/>
            <a:r>
              <a:rPr lang="en-US" dirty="0">
                <a:latin typeface="+mj-lt"/>
              </a:rPr>
              <a:t>A multiplexing technique use with spread spectrum</a:t>
            </a:r>
          </a:p>
          <a:p>
            <a:pPr eaLnBrk="1" hangingPunct="1"/>
            <a:r>
              <a:rPr lang="en-US" dirty="0">
                <a:latin typeface="+mj-lt"/>
              </a:rPr>
              <a:t>An analogy: Many people wish to communicate with each other in a room. To avoid confusion, people could</a:t>
            </a:r>
          </a:p>
          <a:p>
            <a:pPr marL="742950" lvl="1" indent="-285750"/>
            <a:r>
              <a:rPr lang="en-US" dirty="0">
                <a:latin typeface="+mj-lt"/>
              </a:rPr>
              <a:t>TDMA: take turns speaking (time division)</a:t>
            </a:r>
          </a:p>
          <a:p>
            <a:pPr marL="742950" lvl="1" indent="-285750"/>
            <a:r>
              <a:rPr lang="en-US" dirty="0">
                <a:latin typeface="+mj-lt"/>
              </a:rPr>
              <a:t>FDMA: speak at different pitches (frequency division),</a:t>
            </a:r>
          </a:p>
          <a:p>
            <a:pPr marL="742950" lvl="1" indent="-285750"/>
            <a:r>
              <a:rPr lang="en-US" dirty="0">
                <a:latin typeface="+mj-lt"/>
              </a:rPr>
              <a:t>CDMA: speak in different languages (code division)</a:t>
            </a:r>
          </a:p>
        </p:txBody>
      </p:sp>
      <p:sp>
        <p:nvSpPr>
          <p:cNvPr id="2" name="Slide Number Placeholder 1"/>
          <p:cNvSpPr>
            <a:spLocks noGrp="1"/>
          </p:cNvSpPr>
          <p:nvPr>
            <p:ph type="sldNum" sz="quarter" idx="12"/>
          </p:nvPr>
        </p:nvSpPr>
        <p:spPr/>
        <p:txBody>
          <a:bodyPr/>
          <a:lstStyle/>
          <a:p>
            <a:fld id="{69E57DC2-970A-4B3E-BB1C-7A09969E49DF}" type="slidenum">
              <a:rPr lang="en-US" smtClean="0"/>
              <a:t>96</a:t>
            </a:fld>
            <a:endParaRPr lang="en-US" dirty="0"/>
          </a:p>
        </p:txBody>
      </p:sp>
    </p:spTree>
    <p:extLst>
      <p:ext uri="{BB962C8B-B14F-4D97-AF65-F5344CB8AC3E}">
        <p14:creationId xmlns:p14="http://schemas.microsoft.com/office/powerpoint/2010/main" val="1264844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0" dur="500"/>
                                        <p:tgtEl>
                                          <p:spTgt spid="307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5" dur="500"/>
                                        <p:tgtEl>
                                          <p:spTgt spid="3072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8" dur="500"/>
                                        <p:tgtEl>
                                          <p:spTgt spid="3072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1" dur="500"/>
                                        <p:tgtEl>
                                          <p:spTgt spid="3072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4"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0311" y="461875"/>
            <a:ext cx="6629400" cy="838200"/>
          </a:xfrm>
        </p:spPr>
        <p:txBody>
          <a:bodyPr/>
          <a:lstStyle/>
          <a:p>
            <a:pPr eaLnBrk="1" hangingPunct="1"/>
            <a:r>
              <a:rPr lang="en-US" dirty="0"/>
              <a:t>Spread Spectrum (SS)</a:t>
            </a:r>
          </a:p>
        </p:txBody>
      </p:sp>
      <p:sp>
        <p:nvSpPr>
          <p:cNvPr id="25605" name="Rectangle 3"/>
          <p:cNvSpPr>
            <a:spLocks noGrp="1" noChangeArrowheads="1"/>
          </p:cNvSpPr>
          <p:nvPr>
            <p:ph idx="1"/>
          </p:nvPr>
        </p:nvSpPr>
        <p:spPr>
          <a:xfrm>
            <a:off x="424943" y="1605809"/>
            <a:ext cx="11462257" cy="4593037"/>
          </a:xfrm>
        </p:spPr>
        <p:txBody>
          <a:bodyPr>
            <a:normAutofit/>
          </a:bodyPr>
          <a:lstStyle/>
          <a:p>
            <a:pPr eaLnBrk="1" hangingPunct="1"/>
            <a:r>
              <a:rPr lang="en-US" b="1" dirty="0">
                <a:latin typeface="+mj-lt"/>
              </a:rPr>
              <a:t>Spread-spectrum</a:t>
            </a:r>
            <a:r>
              <a:rPr lang="en-US" dirty="0">
                <a:latin typeface="+mj-lt"/>
              </a:rPr>
              <a:t> techniques are methods by which a signal is deliberately spread in the frequency domain, resulting in a signal with a wider bandwidth</a:t>
            </a:r>
          </a:p>
          <a:p>
            <a:pPr eaLnBrk="1" hangingPunct="1"/>
            <a:r>
              <a:rPr lang="en-US" dirty="0">
                <a:latin typeface="+mj-lt"/>
              </a:rPr>
              <a:t>Such techniques can be used to establish secure communications, increase resistance to natural interference, jamming and to prevent detection </a:t>
            </a:r>
          </a:p>
          <a:p>
            <a:pPr eaLnBrk="1" hangingPunct="1"/>
            <a:r>
              <a:rPr lang="en-US" dirty="0">
                <a:latin typeface="+mj-lt"/>
              </a:rPr>
              <a:t>Concept has been alluded to in 1900s, and applied in some form during WWII</a:t>
            </a:r>
          </a:p>
        </p:txBody>
      </p:sp>
      <p:sp>
        <p:nvSpPr>
          <p:cNvPr id="2" name="Slide Number Placeholder 1"/>
          <p:cNvSpPr>
            <a:spLocks noGrp="1"/>
          </p:cNvSpPr>
          <p:nvPr>
            <p:ph type="sldNum" sz="quarter" idx="12"/>
          </p:nvPr>
        </p:nvSpPr>
        <p:spPr/>
        <p:txBody>
          <a:bodyPr/>
          <a:lstStyle/>
          <a:p>
            <a:fld id="{69E57DC2-970A-4B3E-BB1C-7A09969E49DF}" type="slidenum">
              <a:rPr lang="en-US" smtClean="0"/>
              <a:t>97</a:t>
            </a:fld>
            <a:endParaRPr lang="en-US" dirty="0"/>
          </a:p>
        </p:txBody>
      </p:sp>
    </p:spTree>
    <p:extLst>
      <p:ext uri="{BB962C8B-B14F-4D97-AF65-F5344CB8AC3E}">
        <p14:creationId xmlns:p14="http://schemas.microsoft.com/office/powerpoint/2010/main" val="806173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blinds(horizontal)">
                                      <p:cBhvr>
                                        <p:cTn id="7" dur="500"/>
                                        <p:tgtEl>
                                          <p:spTgt spid="256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blinds(horizontal)">
                                      <p:cBhvr>
                                        <p:cTn id="12" dur="500"/>
                                        <p:tgtEl>
                                          <p:spTgt spid="2560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5">
                                            <p:txEl>
                                              <p:pRg st="2" end="2"/>
                                            </p:txEl>
                                          </p:spTgt>
                                        </p:tgtEl>
                                        <p:attrNameLst>
                                          <p:attrName>style.visibility</p:attrName>
                                        </p:attrNameLst>
                                      </p:cBhvr>
                                      <p:to>
                                        <p:strVal val="visible"/>
                                      </p:to>
                                    </p:set>
                                    <p:animEffect transition="in" filter="blinds(horizontal)">
                                      <p:cBhvr>
                                        <p:cTn id="17"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2819400" y="152400"/>
            <a:ext cx="7391400" cy="990600"/>
          </a:xfrm>
        </p:spPr>
        <p:txBody>
          <a:bodyPr/>
          <a:lstStyle/>
          <a:p>
            <a:pPr eaLnBrk="1" hangingPunct="1"/>
            <a:r>
              <a:rPr lang="en-US" sz="3600" dirty="0"/>
              <a:t>Spectrum of Combined Signal</a:t>
            </a:r>
          </a:p>
        </p:txBody>
      </p:sp>
      <p:pic>
        <p:nvPicPr>
          <p:cNvPr id="3" name="Picture 2"/>
          <p:cNvPicPr>
            <a:picLocks noChangeAspect="1"/>
          </p:cNvPicPr>
          <p:nvPr/>
        </p:nvPicPr>
        <p:blipFill>
          <a:blip r:embed="rId2"/>
          <a:stretch>
            <a:fillRect/>
          </a:stretch>
        </p:blipFill>
        <p:spPr>
          <a:xfrm>
            <a:off x="2133601" y="1524000"/>
            <a:ext cx="7457611" cy="2819400"/>
          </a:xfrm>
          <a:prstGeom prst="rect">
            <a:avLst/>
          </a:prstGeom>
        </p:spPr>
      </p:pic>
      <p:sp>
        <p:nvSpPr>
          <p:cNvPr id="5" name="TextBox 4"/>
          <p:cNvSpPr txBox="1"/>
          <p:nvPr/>
        </p:nvSpPr>
        <p:spPr>
          <a:xfrm>
            <a:off x="1954384" y="4724400"/>
            <a:ext cx="8408816" cy="923330"/>
          </a:xfrm>
          <a:prstGeom prst="rect">
            <a:avLst/>
          </a:prstGeom>
          <a:noFill/>
        </p:spPr>
        <p:txBody>
          <a:bodyPr wrap="square" rtlCol="0">
            <a:spAutoFit/>
          </a:bodyPr>
          <a:lstStyle/>
          <a:p>
            <a:pPr marL="342900" indent="-342900">
              <a:buFont typeface="Arial" panose="020B0604020202020204" pitchFamily="34" charset="0"/>
              <a:buChar char="•"/>
            </a:pPr>
            <a:r>
              <a:rPr lang="en-US" dirty="0"/>
              <a:t>Resistant to narrowband interference</a:t>
            </a:r>
          </a:p>
          <a:p>
            <a:pPr marL="342900" indent="-342900">
              <a:buFont typeface="Arial" panose="020B0604020202020204" pitchFamily="34" charset="0"/>
              <a:buChar char="•"/>
            </a:pPr>
            <a:r>
              <a:rPr lang="en-US" dirty="0"/>
              <a:t>Signals are difficult to interpret – appears as if increase in background noise </a:t>
            </a:r>
          </a:p>
          <a:p>
            <a:pPr marL="342900" indent="-342900">
              <a:buFont typeface="Arial" panose="020B0604020202020204" pitchFamily="34" charset="0"/>
              <a:buChar char="•"/>
            </a:pPr>
            <a:r>
              <a:rPr lang="en-US" dirty="0"/>
              <a:t>Can share frequency band with others with minimal interference</a:t>
            </a:r>
          </a:p>
        </p:txBody>
      </p:sp>
      <p:sp>
        <p:nvSpPr>
          <p:cNvPr id="2" name="Slide Number Placeholder 1"/>
          <p:cNvSpPr>
            <a:spLocks noGrp="1"/>
          </p:cNvSpPr>
          <p:nvPr>
            <p:ph type="sldNum" sz="quarter" idx="12"/>
          </p:nvPr>
        </p:nvSpPr>
        <p:spPr/>
        <p:txBody>
          <a:bodyPr/>
          <a:lstStyle/>
          <a:p>
            <a:fld id="{69E57DC2-970A-4B3E-BB1C-7A09969E49DF}" type="slidenum">
              <a:rPr lang="en-US" smtClean="0"/>
              <a:t>98</a:t>
            </a:fld>
            <a:endParaRPr lang="en-US" dirty="0"/>
          </a:p>
        </p:txBody>
      </p:sp>
    </p:spTree>
    <p:extLst>
      <p:ext uri="{BB962C8B-B14F-4D97-AF65-F5344CB8AC3E}">
        <p14:creationId xmlns:p14="http://schemas.microsoft.com/office/powerpoint/2010/main" val="23836320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971800" y="304800"/>
            <a:ext cx="6858000" cy="762000"/>
          </a:xfrm>
        </p:spPr>
        <p:txBody>
          <a:bodyPr/>
          <a:lstStyle/>
          <a:p>
            <a:pPr eaLnBrk="1" hangingPunct="1"/>
            <a:r>
              <a:rPr lang="en-US"/>
              <a:t>General Model</a:t>
            </a:r>
          </a:p>
        </p:txBody>
      </p:sp>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05000"/>
            <a:ext cx="850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1" y="4572001"/>
            <a:ext cx="184731"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US" sz="2400" b="1">
              <a:solidFill>
                <a:srgbClr val="FFCC99"/>
              </a:solidFill>
              <a:latin typeface="Times New Roman" pitchFamily="18" charset="0"/>
            </a:endParaRPr>
          </a:p>
        </p:txBody>
      </p:sp>
      <p:sp>
        <p:nvSpPr>
          <p:cNvPr id="3" name="Slide Number Placeholder 2"/>
          <p:cNvSpPr>
            <a:spLocks noGrp="1"/>
          </p:cNvSpPr>
          <p:nvPr>
            <p:ph type="sldNum" sz="quarter" idx="12"/>
          </p:nvPr>
        </p:nvSpPr>
        <p:spPr/>
        <p:txBody>
          <a:bodyPr/>
          <a:lstStyle/>
          <a:p>
            <a:fld id="{69E57DC2-970A-4B3E-BB1C-7A09969E49DF}" type="slidenum">
              <a:rPr lang="en-US" smtClean="0"/>
              <a:t>99</a:t>
            </a:fld>
            <a:endParaRPr lang="en-US" dirty="0"/>
          </a:p>
        </p:txBody>
      </p:sp>
    </p:spTree>
    <p:extLst>
      <p:ext uri="{BB962C8B-B14F-4D97-AF65-F5344CB8AC3E}">
        <p14:creationId xmlns:p14="http://schemas.microsoft.com/office/powerpoint/2010/main" val="1817788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43,1972933471,C:\Users\M\Documents\cs4222\2016\lectures\wlan-wwan-11_pptx\Media.ppc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40208</TotalTime>
  <Words>7302</Words>
  <Application>Microsoft Macintosh PowerPoint</Application>
  <PresentationFormat>Widescreen</PresentationFormat>
  <Paragraphs>1157</Paragraphs>
  <Slides>115</Slides>
  <Notes>56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Calibri</vt:lpstr>
      <vt:lpstr>Calibri Light</vt:lpstr>
      <vt:lpstr>Courier New</vt:lpstr>
      <vt:lpstr>Helvetica Light</vt:lpstr>
      <vt:lpstr>Tahoma</vt:lpstr>
      <vt:lpstr>Times New Roman</vt:lpstr>
      <vt:lpstr>Times-BoldItalic</vt:lpstr>
      <vt:lpstr>Wingdings</vt:lpstr>
      <vt:lpstr>Office Theme</vt:lpstr>
      <vt:lpstr>Wireless Networking</vt:lpstr>
      <vt:lpstr>PowerPoint Presentation</vt:lpstr>
      <vt:lpstr>Assignment 2</vt:lpstr>
      <vt:lpstr>Tutorials</vt:lpstr>
      <vt:lpstr>Learning Objective for Today’s Lecture</vt:lpstr>
      <vt:lpstr>PowerPoint Presentation</vt:lpstr>
      <vt:lpstr>What is localization? </vt:lpstr>
      <vt:lpstr>PowerPoint Presentation</vt:lpstr>
      <vt:lpstr>What is trilateration?</vt:lpstr>
      <vt:lpstr>How to determine distances?</vt:lpstr>
      <vt:lpstr>Received Signal Strength Indicators (RSSI)</vt:lpstr>
      <vt:lpstr>Time of flight (also known as time of arrival, ToA)</vt:lpstr>
      <vt:lpstr>PowerPoint Presentation</vt:lpstr>
      <vt:lpstr>Time difference of arrival (TDoA)</vt:lpstr>
      <vt:lpstr>Time difference of arrival with different mediums</vt:lpstr>
      <vt:lpstr>Angle of arrival (AoA)</vt:lpstr>
      <vt:lpstr>Overview of Global Positioning System</vt:lpstr>
      <vt:lpstr>GPS transmissions</vt:lpstr>
      <vt:lpstr>GPS requires signals from multiple satellites</vt:lpstr>
      <vt:lpstr>Mapping existing infrastructure</vt:lpstr>
      <vt:lpstr>Fingerprinting overview</vt:lpstr>
      <vt:lpstr>Fingerprinting challenges</vt:lpstr>
      <vt:lpstr>Improving accuracy</vt:lpstr>
      <vt:lpstr>Multipath problem in wireless propogation</vt:lpstr>
      <vt:lpstr>Ultra-wideband yield better localization performance?</vt:lpstr>
      <vt:lpstr>PowerPoint Presentation</vt:lpstr>
      <vt:lpstr>Communication layers</vt:lpstr>
      <vt:lpstr>OSI model of communication layers</vt:lpstr>
      <vt:lpstr>Protocols are “layered”</vt:lpstr>
      <vt:lpstr>Transmitting data between networks</vt:lpstr>
      <vt:lpstr>Data Link Layer</vt:lpstr>
      <vt:lpstr>Framing</vt:lpstr>
      <vt:lpstr>Error control: detection and recovery</vt:lpstr>
      <vt:lpstr>PowerPoint Presentation</vt:lpstr>
      <vt:lpstr>What is hard about wireless?</vt:lpstr>
      <vt:lpstr>Wireless is a shared medium</vt:lpstr>
      <vt:lpstr>Increasing network capacity is challenging</vt:lpstr>
      <vt:lpstr>Wired vs. Wireless</vt:lpstr>
      <vt:lpstr>Analogy: wireless medium as acoustic</vt:lpstr>
      <vt:lpstr>Analogy: wireless medium as acoustic</vt:lpstr>
      <vt:lpstr>Wireless: What are challenges of multiple access</vt:lpstr>
      <vt:lpstr>What are mechanisms for multiple access</vt:lpstr>
      <vt:lpstr>PowerPoint Presentation</vt:lpstr>
      <vt:lpstr>PowerPoint Presentation</vt:lpstr>
      <vt:lpstr>Random access medium access control protocols</vt:lpstr>
      <vt:lpstr>ALOHA</vt:lpstr>
      <vt:lpstr>Packet collisions</vt:lpstr>
      <vt:lpstr>Slotted ALOHA</vt:lpstr>
      <vt:lpstr>ALOHA throughput</vt:lpstr>
      <vt:lpstr>Carrier Sense Multiple Access</vt:lpstr>
      <vt:lpstr>CSMA/CD – CSMA with Collision Detection</vt:lpstr>
      <vt:lpstr>Carrier Sense Multiple Access/ Collision Avoidance</vt:lpstr>
      <vt:lpstr>CSMA/CA: Choosing Wmax</vt:lpstr>
      <vt:lpstr>CSMA/CA: Exponential Backoff Algorithm</vt:lpstr>
      <vt:lpstr>CSMA/CA: Trade-off</vt:lpstr>
      <vt:lpstr>Window Size “Tuning”</vt:lpstr>
      <vt:lpstr>Sharing/Allocation “Problems”: </vt:lpstr>
      <vt:lpstr>Hidden terminal problem</vt:lpstr>
      <vt:lpstr>CSMA with RTS/CTS</vt:lpstr>
      <vt:lpstr>Solving Hidden Terminal Problem</vt:lpstr>
      <vt:lpstr>But Expose Terminal Problem…</vt:lpstr>
      <vt:lpstr>Wireless channel quality and transmission rate</vt:lpstr>
      <vt:lpstr>Wireless channel quality and transmission rate</vt:lpstr>
      <vt:lpstr>Wireless channel quality and transmission rate</vt:lpstr>
      <vt:lpstr>Wireless channel quality and transmission rate</vt:lpstr>
      <vt:lpstr>Wireless channel quality and transmission rate</vt:lpstr>
      <vt:lpstr>Receiving transmissions with collisions</vt:lpstr>
      <vt:lpstr>Receiving transmissions with collisions</vt:lpstr>
      <vt:lpstr>Receiving transmissions with collisions</vt:lpstr>
      <vt:lpstr>Capture Effect and Antennas</vt:lpstr>
      <vt:lpstr>Directional Antenna for Sensing and Communication</vt:lpstr>
      <vt:lpstr>Bulk Data Transmissions </vt:lpstr>
      <vt:lpstr>DPT’s Contributions</vt:lpstr>
      <vt:lpstr>DPT Throughput 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FDMA – Frequency Division Multiple Access</vt:lpstr>
      <vt:lpstr>TDMA – Time Division Multiple Access</vt:lpstr>
      <vt:lpstr>TDMA: Time Division Multiple Access‏</vt:lpstr>
      <vt:lpstr>TDMA Buffering (1kbps -&gt; 5kbps) </vt:lpstr>
      <vt:lpstr>TDMA vs. FDMA </vt:lpstr>
      <vt:lpstr>Other Examples</vt:lpstr>
      <vt:lpstr>Pros/Cons of “Static” Allocation </vt:lpstr>
      <vt:lpstr>Orthogonal Frequency Division Multiplexing :OFDM</vt:lpstr>
      <vt:lpstr>OFDM vs FDM</vt:lpstr>
      <vt:lpstr>PowerPoint Presentation</vt:lpstr>
      <vt:lpstr>What are benefits of OFDM</vt:lpstr>
      <vt:lpstr>PowerPoint Presentation</vt:lpstr>
      <vt:lpstr>Code division multiple access: CDMA</vt:lpstr>
      <vt:lpstr>Spread Spectrum (SS)</vt:lpstr>
      <vt:lpstr>Spectrum of Combined Signal</vt:lpstr>
      <vt:lpstr>General Model</vt:lpstr>
      <vt:lpstr>Frequency Hopping (FH)</vt:lpstr>
      <vt:lpstr>Direct Sequence (DS)</vt:lpstr>
      <vt:lpstr>PowerPoint Presentation</vt:lpstr>
      <vt:lpstr>Code Design</vt:lpstr>
      <vt:lpstr>Code Design (cont’d)</vt:lpstr>
      <vt:lpstr>Real-world protocol access control</vt:lpstr>
      <vt:lpstr>Use of CDMA/DSS</vt:lpstr>
      <vt:lpstr>PowerPoint Presentation</vt:lpstr>
      <vt:lpstr>Long range backscatter transmissions using  LoRea</vt:lpstr>
      <vt:lpstr>LoRea achieved the highest demonstrated range</vt:lpstr>
      <vt:lpstr>LoRea bridges the energy asymmetry between communication (TX), sensing and processing</vt:lpstr>
      <vt:lpstr>Mitigating interference and improving range</vt:lpstr>
      <vt:lpstr>Mitigating interference and improving range</vt:lpstr>
      <vt:lpstr>Supporting operations of multiple tags </vt:lpstr>
      <vt:lpstr>Learning Objective for Today’s Lecture</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1223</cp:revision>
  <dcterms:created xsi:type="dcterms:W3CDTF">2020-02-17T19:00:36Z</dcterms:created>
  <dcterms:modified xsi:type="dcterms:W3CDTF">2023-02-28T10:10:23Z</dcterms:modified>
</cp:coreProperties>
</file>